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57" r:id="rId2"/>
    <p:sldId id="451" r:id="rId3"/>
    <p:sldId id="452" r:id="rId4"/>
    <p:sldId id="453" r:id="rId5"/>
    <p:sldId id="463" r:id="rId6"/>
    <p:sldId id="455" r:id="rId7"/>
    <p:sldId id="459" r:id="rId8"/>
    <p:sldId id="466" r:id="rId9"/>
    <p:sldId id="461" r:id="rId10"/>
    <p:sldId id="465" r:id="rId11"/>
    <p:sldId id="460" r:id="rId12"/>
    <p:sldId id="462" r:id="rId13"/>
    <p:sldId id="464" r:id="rId14"/>
    <p:sldId id="456" r:id="rId15"/>
    <p:sldId id="305" r:id="rId16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0E7"/>
    <a:srgbClr val="477EE7"/>
    <a:srgbClr val="F3B745"/>
    <a:srgbClr val="9B9B9B"/>
    <a:srgbClr val="477DEA"/>
    <a:srgbClr val="25B7C0"/>
    <a:srgbClr val="FFFF00"/>
    <a:srgbClr val="00FF00"/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71"/>
    <p:restoredTop sz="86549"/>
  </p:normalViewPr>
  <p:slideViewPr>
    <p:cSldViewPr showGuides="1">
      <p:cViewPr varScale="1">
        <p:scale>
          <a:sx n="83" d="100"/>
          <a:sy n="83" d="100"/>
        </p:scale>
        <p:origin x="1792" y="184"/>
      </p:cViewPr>
      <p:guideLst>
        <p:guide orient="horz" pos="2160"/>
        <p:guide pos="29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68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F24FA-5702-4324-A3AD-5152590C3E2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F24FA-5702-4324-A3AD-5152590C3E2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7464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9810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8"/>
          <p:cNvGraphicFramePr/>
          <p:nvPr userDrawn="1"/>
        </p:nvGraphicFramePr>
        <p:xfrm>
          <a:off x="0" y="0"/>
          <a:ext cx="2503488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r:id="rId3" imgW="2503805" imgH="815975" progId="Photoshop.Image.8">
                  <p:embed/>
                </p:oleObj>
              </mc:Choice>
              <mc:Fallback>
                <p:oleObj r:id="rId3" imgW="2503805" imgH="815975" progId="Photoshop.Imag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503488" cy="815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2" name="Picture 7" descr="首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0"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b="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8DE2462-1A4E-40F8-825C-489ADE1626D0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2018/12/2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DB8DED-2486-4F74-9064-9D6BA19D8DD0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2018/12/2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15113" y="908050"/>
            <a:ext cx="2071687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95288" y="908050"/>
            <a:ext cx="6067425" cy="5218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DB8DED-2486-4F74-9064-9D6BA19D8DD0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2018/12/2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DB8DED-2486-4F74-9064-9D6BA19D8DD0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2018/12/2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DB8DED-2486-4F74-9064-9D6BA19D8DD0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2018/12/2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76475"/>
            <a:ext cx="4038600" cy="384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76475"/>
            <a:ext cx="4038600" cy="384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DB8DED-2486-4F74-9064-9D6BA19D8DD0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2018/12/2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DB8DED-2486-4F74-9064-9D6BA19D8DD0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2018/12/2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DB8DED-2486-4F74-9064-9D6BA19D8DD0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2018/12/2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DB8DED-2486-4F74-9064-9D6BA19D8DD0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2018/12/2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DB8DED-2486-4F74-9064-9D6BA19D8DD0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2018/12/2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DB8DED-2486-4F74-9064-9D6BA19D8DD0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2018/12/2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8" descr="内容页OK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Rectangle 2"/>
          <p:cNvSpPr>
            <a:spLocks noGrp="1"/>
          </p:cNvSpPr>
          <p:nvPr>
            <p:ph type="title"/>
          </p:nvPr>
        </p:nvSpPr>
        <p:spPr>
          <a:xfrm>
            <a:off x="395288" y="90805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076" name="Rectangle 3"/>
          <p:cNvSpPr>
            <a:spLocks noGrp="1"/>
          </p:cNvSpPr>
          <p:nvPr>
            <p:ph type="body" idx="1"/>
          </p:nvPr>
        </p:nvSpPr>
        <p:spPr>
          <a:xfrm>
            <a:off x="457200" y="2276475"/>
            <a:ext cx="8229600" cy="38496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DB8DED-2486-4F74-9064-9D6BA19D8DD0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2018/12/2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3E5D22-ACF1-5B4B-97FF-46BE84A1B4EC}"/>
              </a:ext>
            </a:extLst>
          </p:cNvPr>
          <p:cNvSpPr/>
          <p:nvPr/>
        </p:nvSpPr>
        <p:spPr>
          <a:xfrm>
            <a:off x="15013" y="2746620"/>
            <a:ext cx="9144000" cy="1427223"/>
          </a:xfrm>
          <a:prstGeom prst="rect">
            <a:avLst/>
          </a:prstGeom>
          <a:solidFill>
            <a:srgbClr val="4A80E7"/>
          </a:solidFill>
          <a:ln>
            <a:solidFill>
              <a:srgbClr val="4A80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+mj-ea"/>
              </a:rPr>
              <a:t>DEVELOPING</a:t>
            </a:r>
            <a:r>
              <a:rPr lang="zh-CN" altLang="en-US" sz="3600" b="1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  <a:latin typeface="+mj-ea"/>
              </a:rPr>
              <a:t>AN</a:t>
            </a:r>
            <a:r>
              <a:rPr lang="zh-CN" altLang="en-US" sz="3600" b="1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  <a:latin typeface="+mj-ea"/>
              </a:rPr>
              <a:t>EARLY</a:t>
            </a:r>
            <a:r>
              <a:rPr lang="zh-CN" altLang="en-US" sz="3600" b="1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  <a:latin typeface="+mj-ea"/>
              </a:rPr>
              <a:t>WARNING</a:t>
            </a:r>
            <a:r>
              <a:rPr lang="zh-CN" altLang="en-US" sz="3600" b="1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  <a:latin typeface="+mj-ea"/>
              </a:rPr>
              <a:t>MODEL</a:t>
            </a:r>
            <a:r>
              <a:rPr lang="zh-CN" altLang="en-US" sz="3600" b="1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  <a:latin typeface="+mj-ea"/>
              </a:rPr>
              <a:t>FOR</a:t>
            </a:r>
            <a:r>
              <a:rPr lang="zh-CN" altLang="en-US" sz="3600" b="1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sz="3600" b="1" dirty="0">
                <a:solidFill>
                  <a:schemeClr val="tx1"/>
                </a:solidFill>
                <a:latin typeface="+mj-ea"/>
              </a:rPr>
              <a:t>SEPSIS IN TRAUMA PATIENTS</a:t>
            </a:r>
          </a:p>
        </p:txBody>
      </p:sp>
      <p:sp>
        <p:nvSpPr>
          <p:cNvPr id="14" name="Oval 7"/>
          <p:cNvSpPr/>
          <p:nvPr/>
        </p:nvSpPr>
        <p:spPr>
          <a:xfrm>
            <a:off x="975137" y="3192290"/>
            <a:ext cx="598670" cy="59867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19" name="Diamond 34"/>
          <p:cNvSpPr/>
          <p:nvPr/>
        </p:nvSpPr>
        <p:spPr>
          <a:xfrm>
            <a:off x="6044605" y="2781618"/>
            <a:ext cx="935414" cy="935414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0" name="Diamond 35"/>
          <p:cNvSpPr/>
          <p:nvPr/>
        </p:nvSpPr>
        <p:spPr>
          <a:xfrm>
            <a:off x="7104664" y="3562101"/>
            <a:ext cx="586979" cy="586979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1" name="Diamond 36"/>
          <p:cNvSpPr/>
          <p:nvPr/>
        </p:nvSpPr>
        <p:spPr>
          <a:xfrm>
            <a:off x="7781564" y="2758066"/>
            <a:ext cx="398999" cy="398999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2" name="Diamond 37"/>
          <p:cNvSpPr/>
          <p:nvPr/>
        </p:nvSpPr>
        <p:spPr>
          <a:xfrm>
            <a:off x="8714200" y="3465935"/>
            <a:ext cx="398999" cy="398999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3" name="Diamond 38"/>
          <p:cNvSpPr/>
          <p:nvPr/>
        </p:nvSpPr>
        <p:spPr>
          <a:xfrm>
            <a:off x="8558498" y="3345530"/>
            <a:ext cx="325970" cy="325970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3A619E-90C2-C14F-B3A9-2FAE9FBC55A6}"/>
              </a:ext>
            </a:extLst>
          </p:cNvPr>
          <p:cNvGrpSpPr/>
          <p:nvPr/>
        </p:nvGrpSpPr>
        <p:grpSpPr>
          <a:xfrm>
            <a:off x="2279368" y="689267"/>
            <a:ext cx="4585264" cy="2019692"/>
            <a:chOff x="1930952" y="761236"/>
            <a:chExt cx="5455766" cy="2451740"/>
          </a:xfrm>
        </p:grpSpPr>
        <p:grpSp>
          <p:nvGrpSpPr>
            <p:cNvPr id="8" name="组合 79"/>
            <p:cNvGrpSpPr/>
            <p:nvPr/>
          </p:nvGrpSpPr>
          <p:grpSpPr bwMode="auto">
            <a:xfrm>
              <a:off x="1930952" y="918566"/>
              <a:ext cx="1755524" cy="1759073"/>
              <a:chOff x="6379729" y="2488774"/>
              <a:chExt cx="2513016" cy="2513016"/>
            </a:xfrm>
          </p:grpSpPr>
          <p:sp>
            <p:nvSpPr>
              <p:cNvPr id="1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任意多边形 83"/>
              <p:cNvSpPr/>
              <p:nvPr/>
            </p:nvSpPr>
            <p:spPr>
              <a:xfrm rot="16377237">
                <a:off x="6409518" y="2506880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" name="椭圆 80"/>
            <p:cNvSpPr/>
            <p:nvPr/>
          </p:nvSpPr>
          <p:spPr bwMode="auto">
            <a:xfrm>
              <a:off x="2188294" y="1167029"/>
              <a:ext cx="1268631" cy="1271202"/>
            </a:xfrm>
            <a:prstGeom prst="ellipse">
              <a:avLst/>
            </a:prstGeom>
            <a:solidFill>
              <a:srgbClr val="477DEA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浙</a:t>
              </a:r>
              <a:endParaRPr kumimoji="0" lang="en-US" altLang="zh-CN" sz="6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9" name="组合 79"/>
            <p:cNvGrpSpPr/>
            <p:nvPr/>
          </p:nvGrpSpPr>
          <p:grpSpPr bwMode="auto">
            <a:xfrm>
              <a:off x="3461951" y="761236"/>
              <a:ext cx="1635101" cy="1638407"/>
              <a:chOff x="6379729" y="2488774"/>
              <a:chExt cx="2513016" cy="2513016"/>
            </a:xfrm>
          </p:grpSpPr>
          <p:sp>
            <p:nvSpPr>
              <p:cNvPr id="31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任意多边形 83"/>
              <p:cNvSpPr/>
              <p:nvPr/>
            </p:nvSpPr>
            <p:spPr>
              <a:xfrm rot="16377237">
                <a:off x="6409518" y="2506880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0" name="椭圆 80"/>
            <p:cNvSpPr/>
            <p:nvPr/>
          </p:nvSpPr>
          <p:spPr bwMode="auto">
            <a:xfrm>
              <a:off x="3701641" y="992655"/>
              <a:ext cx="1181608" cy="1184002"/>
            </a:xfrm>
            <a:prstGeom prst="ellipse">
              <a:avLst/>
            </a:prstGeom>
            <a:solidFill>
              <a:srgbClr val="9B9B9B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大</a:t>
              </a:r>
              <a:endParaRPr kumimoji="0" lang="en-US" altLang="zh-CN" sz="6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8" name="组合 79"/>
            <p:cNvGrpSpPr/>
            <p:nvPr/>
          </p:nvGrpSpPr>
          <p:grpSpPr bwMode="auto">
            <a:xfrm>
              <a:off x="5620739" y="907973"/>
              <a:ext cx="1765979" cy="1769549"/>
              <a:chOff x="6379729" y="2488774"/>
              <a:chExt cx="2513016" cy="2513016"/>
            </a:xfrm>
          </p:grpSpPr>
          <p:sp>
            <p:nvSpPr>
              <p:cNvPr id="4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任意多边形 83"/>
              <p:cNvSpPr/>
              <p:nvPr/>
            </p:nvSpPr>
            <p:spPr>
              <a:xfrm rot="16377237">
                <a:off x="6409518" y="2506880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9" name="椭圆 80"/>
            <p:cNvSpPr/>
            <p:nvPr/>
          </p:nvSpPr>
          <p:spPr bwMode="auto">
            <a:xfrm>
              <a:off x="5879614" y="1157915"/>
              <a:ext cx="1276187" cy="1278773"/>
            </a:xfrm>
            <a:prstGeom prst="ellipse">
              <a:avLst/>
            </a:prstGeom>
            <a:solidFill>
              <a:srgbClr val="477EE7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b="0" i="0" u="none" strike="noStrike" kern="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院</a:t>
              </a:r>
              <a:endParaRPr kumimoji="0" lang="zh-CN" altLang="en-US" sz="6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7" name="组合 79"/>
            <p:cNvGrpSpPr/>
            <p:nvPr/>
          </p:nvGrpSpPr>
          <p:grpSpPr bwMode="auto">
            <a:xfrm>
              <a:off x="4503684" y="1769701"/>
              <a:ext cx="1440362" cy="1443275"/>
              <a:chOff x="6379729" y="2488774"/>
              <a:chExt cx="2513016" cy="2513016"/>
            </a:xfrm>
          </p:grpSpPr>
          <p:sp>
            <p:nvSpPr>
              <p:cNvPr id="4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任意多边形 83"/>
              <p:cNvSpPr/>
              <p:nvPr/>
            </p:nvSpPr>
            <p:spPr>
              <a:xfrm rot="16377237">
                <a:off x="6409519" y="2506880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8" name="椭圆 80"/>
            <p:cNvSpPr/>
            <p:nvPr/>
          </p:nvSpPr>
          <p:spPr bwMode="auto">
            <a:xfrm>
              <a:off x="4714827" y="1973558"/>
              <a:ext cx="1040880" cy="1042988"/>
            </a:xfrm>
            <a:prstGeom prst="ellipse">
              <a:avLst/>
            </a:prstGeom>
            <a:solidFill>
              <a:srgbClr val="F3B745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儿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5F2E5E5-EFBD-A040-842B-126DB691B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" y="-1"/>
            <a:ext cx="2813035" cy="76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933020-4DF0-DC4D-87E5-BBA963D0BD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57" b="10222"/>
          <a:stretch/>
        </p:blipFill>
        <p:spPr>
          <a:xfrm>
            <a:off x="4068027" y="4548812"/>
            <a:ext cx="5075973" cy="2309188"/>
          </a:xfrm>
          <a:prstGeom prst="rect">
            <a:avLst/>
          </a:prstGeom>
        </p:spPr>
      </p:pic>
      <p:sp>
        <p:nvSpPr>
          <p:cNvPr id="12" name="Oval 5"/>
          <p:cNvSpPr/>
          <p:nvPr/>
        </p:nvSpPr>
        <p:spPr>
          <a:xfrm>
            <a:off x="238877" y="3024966"/>
            <a:ext cx="833313" cy="83331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13" name="Oval 6"/>
          <p:cNvSpPr/>
          <p:nvPr/>
        </p:nvSpPr>
        <p:spPr>
          <a:xfrm>
            <a:off x="1535291" y="2780238"/>
            <a:ext cx="795092" cy="79509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15" name="Oval 8"/>
          <p:cNvSpPr/>
          <p:nvPr/>
        </p:nvSpPr>
        <p:spPr>
          <a:xfrm>
            <a:off x="1191426" y="3361837"/>
            <a:ext cx="246995" cy="24699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023">
        <p:blinds dir="vert"/>
      </p:transition>
    </mc:Choice>
    <mc:Fallback xmlns="">
      <p:transition spd="slow" advTm="602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922">
            <a:extLst>
              <a:ext uri="{FF2B5EF4-FFF2-40B4-BE49-F238E27FC236}">
                <a16:creationId xmlns:a16="http://schemas.microsoft.com/office/drawing/2014/main" id="{DF79E925-5320-6048-AC6B-3F7801BC1C19}"/>
              </a:ext>
            </a:extLst>
          </p:cNvPr>
          <p:cNvSpPr/>
          <p:nvPr/>
        </p:nvSpPr>
        <p:spPr>
          <a:xfrm>
            <a:off x="77628" y="836712"/>
            <a:ext cx="2334132" cy="460126"/>
          </a:xfrm>
          <a:prstGeom prst="rect">
            <a:avLst/>
          </a:prstGeom>
          <a:ln w="12700">
            <a:round/>
          </a:ln>
        </p:spPr>
        <p:txBody>
          <a:bodyPr wrap="square" lIns="28575" tIns="28575" rIns="28575" bIns="28575">
            <a:spAutoFit/>
          </a:bodyPr>
          <a:lstStyle>
            <a:lvl1pPr>
              <a:buClr>
                <a:srgbClr val="B5B5B5"/>
              </a:buClr>
              <a:defRPr sz="11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</a:defRPr>
            </a:lvl1pPr>
          </a:lstStyle>
          <a:p>
            <a:pPr lvl="0" algn="l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Results</a:t>
            </a: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cont.</a:t>
            </a: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2B68A-DA26-0F43-8258-D33CB5ACC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96838"/>
            <a:ext cx="5731466" cy="4273335"/>
          </a:xfrm>
          <a:prstGeom prst="rect">
            <a:avLst/>
          </a:prstGeom>
        </p:spPr>
      </p:pic>
      <p:sp>
        <p:nvSpPr>
          <p:cNvPr id="6" name="Shape 6922">
            <a:extLst>
              <a:ext uri="{FF2B5EF4-FFF2-40B4-BE49-F238E27FC236}">
                <a16:creationId xmlns:a16="http://schemas.microsoft.com/office/drawing/2014/main" id="{4B9E4162-7010-6342-86DA-B0021A2C81CB}"/>
              </a:ext>
            </a:extLst>
          </p:cNvPr>
          <p:cNvSpPr/>
          <p:nvPr/>
        </p:nvSpPr>
        <p:spPr>
          <a:xfrm>
            <a:off x="6271018" y="1299268"/>
            <a:ext cx="2872982" cy="4662302"/>
          </a:xfrm>
          <a:prstGeom prst="rect">
            <a:avLst/>
          </a:prstGeom>
          <a:ln w="12700">
            <a:round/>
          </a:ln>
        </p:spPr>
        <p:txBody>
          <a:bodyPr wrap="square" lIns="28575" tIns="28575" rIns="28575" bIns="28575">
            <a:spAutoFit/>
          </a:bodyPr>
          <a:lstStyle>
            <a:lvl1pPr>
              <a:buClr>
                <a:srgbClr val="B5B5B5"/>
              </a:buClr>
              <a:defRPr sz="11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</a:defRPr>
            </a:lvl1pPr>
          </a:lstStyle>
          <a:p>
            <a:pPr lvl="0" algn="l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Risk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factors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预警因子</a:t>
            </a:r>
            <a:endParaRPr lang="en-AU" altLang="zh-CN" sz="2000" b="1" dirty="0">
              <a:solidFill>
                <a:schemeClr val="tx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lvl="0" indent="-285750" algn="l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GCS</a:t>
            </a:r>
            <a:r>
              <a:rPr lang="zh-CN" altLang="en-US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score</a:t>
            </a:r>
            <a:r>
              <a:rPr lang="zh-CN" altLang="en-US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(eyes)</a:t>
            </a:r>
          </a:p>
          <a:p>
            <a:pPr marL="285750" lvl="0" indent="-285750" algn="l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Temperature</a:t>
            </a:r>
          </a:p>
          <a:p>
            <a:pPr marL="285750" lvl="0" indent="-285750" algn="l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Age</a:t>
            </a:r>
          </a:p>
          <a:p>
            <a:pPr marL="285750" lvl="0" indent="-285750" algn="l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BUN</a:t>
            </a:r>
            <a:r>
              <a:rPr lang="zh-CN" altLang="en-US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800" b="1" dirty="0">
              <a:solidFill>
                <a:schemeClr val="tx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lvl="0" indent="-285750" algn="l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Anion</a:t>
            </a:r>
            <a:r>
              <a:rPr lang="zh-CN" altLang="en-US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gap</a:t>
            </a:r>
            <a:r>
              <a:rPr lang="zh-CN" altLang="en-US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800" b="1" dirty="0">
              <a:solidFill>
                <a:schemeClr val="tx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lvl="0" indent="-285750" algn="l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Diastolic</a:t>
            </a:r>
            <a:r>
              <a:rPr lang="zh-CN" altLang="en-US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BP</a:t>
            </a:r>
          </a:p>
          <a:p>
            <a:pPr marL="285750" lvl="0" indent="-285750" algn="l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Total</a:t>
            </a:r>
            <a:r>
              <a:rPr lang="zh-CN" altLang="en-US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CO</a:t>
            </a:r>
            <a:r>
              <a:rPr lang="en-US" altLang="zh-CN" sz="1800" b="1" baseline="-25000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  <a:p>
            <a:pPr marL="285750" lvl="0" indent="-285750" algn="l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Glucose</a:t>
            </a:r>
          </a:p>
          <a:p>
            <a:pPr marL="285750" lvl="0" indent="-285750" algn="l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HR</a:t>
            </a:r>
          </a:p>
          <a:p>
            <a:pPr marL="285750" lvl="0" indent="-285750" algn="l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WBC</a:t>
            </a:r>
            <a:endParaRPr lang="en-AU" altLang="zh-CN" sz="1800" b="1" dirty="0">
              <a:solidFill>
                <a:schemeClr val="tx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lvl="0" indent="-285750" algn="l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…</a:t>
            </a:r>
            <a:endParaRPr lang="en-AU" altLang="zh-CN" sz="1800" b="1" dirty="0">
              <a:solidFill>
                <a:schemeClr val="tx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F18C83-4350-9645-83BD-4AE0960E32DC}"/>
              </a:ext>
            </a:extLst>
          </p:cNvPr>
          <p:cNvSpPr/>
          <p:nvPr/>
        </p:nvSpPr>
        <p:spPr>
          <a:xfrm>
            <a:off x="2555776" y="894038"/>
            <a:ext cx="5172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Helvetica Neue" panose="02000503000000020004" pitchFamily="2" charset="0"/>
              </a:rPr>
              <a:t>gcForest</a:t>
            </a:r>
            <a:r>
              <a:rPr lang="zh-CN" altLang="en-US" b="1" dirty="0"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latin typeface="Helvetica Neue" panose="02000503000000020004" pitchFamily="2" charset="0"/>
              </a:rPr>
              <a:t>sepsis</a:t>
            </a:r>
            <a:r>
              <a:rPr lang="zh-CN" altLang="en-US" b="1" dirty="0"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latin typeface="Helvetica Neue" panose="02000503000000020004" pitchFamily="2" charset="0"/>
              </a:rPr>
              <a:t>importance</a:t>
            </a:r>
            <a:r>
              <a:rPr lang="zh-CN" altLang="en-US" b="1" dirty="0">
                <a:latin typeface="Helvetica Neue" panose="02000503000000020004" pitchFamily="2" charset="0"/>
              </a:rPr>
              <a:t> 预测脓毒症重要性</a:t>
            </a:r>
            <a:endParaRPr lang="zh-CN" altLang="en-US" b="1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253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922">
            <a:extLst>
              <a:ext uri="{FF2B5EF4-FFF2-40B4-BE49-F238E27FC236}">
                <a16:creationId xmlns:a16="http://schemas.microsoft.com/office/drawing/2014/main" id="{784C7766-5763-7A4B-B500-B55224CAA3CE}"/>
              </a:ext>
            </a:extLst>
          </p:cNvPr>
          <p:cNvSpPr/>
          <p:nvPr/>
        </p:nvSpPr>
        <p:spPr>
          <a:xfrm>
            <a:off x="77628" y="836712"/>
            <a:ext cx="2334132" cy="460126"/>
          </a:xfrm>
          <a:prstGeom prst="rect">
            <a:avLst/>
          </a:prstGeom>
          <a:ln w="12700">
            <a:round/>
          </a:ln>
        </p:spPr>
        <p:txBody>
          <a:bodyPr wrap="square" lIns="28575" tIns="28575" rIns="28575" bIns="28575">
            <a:spAutoFit/>
          </a:bodyPr>
          <a:lstStyle>
            <a:lvl1pPr>
              <a:buClr>
                <a:srgbClr val="B5B5B5"/>
              </a:buClr>
              <a:defRPr sz="11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</a:defRPr>
            </a:lvl1pPr>
          </a:lstStyle>
          <a:p>
            <a:pPr lvl="0" algn="l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Results</a:t>
            </a: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cont.</a:t>
            </a: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endParaRPr lang="en-US" altLang="zh-CN" sz="24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DF26D-9033-7045-A4DB-AF559D789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" y="-1"/>
            <a:ext cx="2813035" cy="76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FCDE93-8F0A-B24E-8C95-D3335AB35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177" y="774969"/>
            <a:ext cx="5570311" cy="545294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D5D1952-CD1D-2948-BCC5-45019F213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688359"/>
              </p:ext>
            </p:extLst>
          </p:nvPr>
        </p:nvGraphicFramePr>
        <p:xfrm>
          <a:off x="92176" y="1822113"/>
          <a:ext cx="3183680" cy="1422400"/>
        </p:xfrm>
        <a:graphic>
          <a:graphicData uri="http://schemas.openxmlformats.org/drawingml/2006/table">
            <a:tbl>
              <a:tblPr/>
              <a:tblGrid>
                <a:gridCol w="795920">
                  <a:extLst>
                    <a:ext uri="{9D8B030D-6E8A-4147-A177-3AD203B41FA5}">
                      <a16:colId xmlns:a16="http://schemas.microsoft.com/office/drawing/2014/main" val="1079388345"/>
                    </a:ext>
                  </a:extLst>
                </a:gridCol>
                <a:gridCol w="795920">
                  <a:extLst>
                    <a:ext uri="{9D8B030D-6E8A-4147-A177-3AD203B41FA5}">
                      <a16:colId xmlns:a16="http://schemas.microsoft.com/office/drawing/2014/main" val="3979981386"/>
                    </a:ext>
                  </a:extLst>
                </a:gridCol>
                <a:gridCol w="795920">
                  <a:extLst>
                    <a:ext uri="{9D8B030D-6E8A-4147-A177-3AD203B41FA5}">
                      <a16:colId xmlns:a16="http://schemas.microsoft.com/office/drawing/2014/main" val="654648636"/>
                    </a:ext>
                  </a:extLst>
                </a:gridCol>
                <a:gridCol w="795920">
                  <a:extLst>
                    <a:ext uri="{9D8B030D-6E8A-4147-A177-3AD203B41FA5}">
                      <a16:colId xmlns:a16="http://schemas.microsoft.com/office/drawing/2014/main" val="109197301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auc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acc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1912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0.8754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0.8872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0.1463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39868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SVM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0.8735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0.6346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0.9512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0382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KNN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0.6102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0.8662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0.0488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1823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LR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0.8959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0.8887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0.3659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3452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DT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0.6966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0.8632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0.4756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0014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GB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0.8869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0.9023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0.3537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746164"/>
                  </a:ext>
                </a:extLst>
              </a:tr>
            </a:tbl>
          </a:graphicData>
        </a:graphic>
      </p:graphicFrame>
      <p:sp>
        <p:nvSpPr>
          <p:cNvPr id="9" name="Shape 6922">
            <a:extLst>
              <a:ext uri="{FF2B5EF4-FFF2-40B4-BE49-F238E27FC236}">
                <a16:creationId xmlns:a16="http://schemas.microsoft.com/office/drawing/2014/main" id="{46DE8172-F4D7-5D41-AB5B-567C795C742F}"/>
              </a:ext>
            </a:extLst>
          </p:cNvPr>
          <p:cNvSpPr/>
          <p:nvPr/>
        </p:nvSpPr>
        <p:spPr>
          <a:xfrm>
            <a:off x="82359" y="1415181"/>
            <a:ext cx="3302000" cy="395173"/>
          </a:xfrm>
          <a:prstGeom prst="rect">
            <a:avLst/>
          </a:prstGeom>
          <a:ln w="12700">
            <a:round/>
          </a:ln>
        </p:spPr>
        <p:txBody>
          <a:bodyPr wrap="square" lIns="28575" tIns="28575" rIns="28575" bIns="28575">
            <a:spAutoFit/>
          </a:bodyPr>
          <a:lstStyle>
            <a:lvl1pPr>
              <a:buClr>
                <a:srgbClr val="B5B5B5"/>
              </a:buClr>
              <a:defRPr sz="11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</a:defRPr>
            </a:lvl1pPr>
          </a:lstStyle>
          <a:p>
            <a:pPr lvl="0" algn="l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In-hospital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Mortality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死亡率</a:t>
            </a:r>
            <a:endParaRPr lang="en-US" altLang="zh-CN" sz="2000" b="1" dirty="0">
              <a:solidFill>
                <a:schemeClr val="tx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14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118E92-C1DD-B441-9A42-58B451E68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46" y="1296838"/>
            <a:ext cx="7308304" cy="54490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77B800-FD63-4E41-B4EA-FBC8AC8BE571}"/>
              </a:ext>
            </a:extLst>
          </p:cNvPr>
          <p:cNvSpPr/>
          <p:nvPr/>
        </p:nvSpPr>
        <p:spPr>
          <a:xfrm>
            <a:off x="2668273" y="882109"/>
            <a:ext cx="3982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</a:rPr>
              <a:t>RF</a:t>
            </a:r>
            <a:r>
              <a:rPr lang="zh-CN" altLang="en-US" dirty="0"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</a:rPr>
              <a:t>in-hospital</a:t>
            </a:r>
            <a:r>
              <a:rPr lang="zh-CN" altLang="en-US" dirty="0">
                <a:latin typeface="Helvetica Neue" panose="02000503000000020004" pitchFamily="2" charset="0"/>
              </a:rPr>
              <a:t> </a:t>
            </a:r>
            <a:r>
              <a:rPr lang="en-AU" dirty="0">
                <a:latin typeface="Helvetica Neue" panose="02000503000000020004" pitchFamily="2" charset="0"/>
              </a:rPr>
              <a:t>mortality</a:t>
            </a:r>
            <a:r>
              <a:rPr lang="zh-CN" altLang="en-US" dirty="0">
                <a:latin typeface="Helvetica Neue" panose="02000503000000020004" pitchFamily="2" charset="0"/>
              </a:rPr>
              <a:t> </a:t>
            </a:r>
            <a:r>
              <a:rPr lang="en-AU" dirty="0">
                <a:latin typeface="Helvetica Neue" panose="02000503000000020004" pitchFamily="2" charset="0"/>
              </a:rPr>
              <a:t>importance</a:t>
            </a:r>
            <a:r>
              <a:rPr lang="zh-CN" altLang="en-US" dirty="0">
                <a:latin typeface="Helvetica Neue" panose="02000503000000020004" pitchFamily="2" charset="0"/>
              </a:rPr>
              <a:t> </a:t>
            </a:r>
            <a:endParaRPr lang="en-AU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F3119-DC92-AE42-A32F-746D6D0CE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" y="-1"/>
            <a:ext cx="2813035" cy="762857"/>
          </a:xfrm>
          <a:prstGeom prst="rect">
            <a:avLst/>
          </a:prstGeom>
        </p:spPr>
      </p:pic>
      <p:sp>
        <p:nvSpPr>
          <p:cNvPr id="7" name="Shape 6922">
            <a:extLst>
              <a:ext uri="{FF2B5EF4-FFF2-40B4-BE49-F238E27FC236}">
                <a16:creationId xmlns:a16="http://schemas.microsoft.com/office/drawing/2014/main" id="{A22D8235-63E7-884F-B145-464608927EDA}"/>
              </a:ext>
            </a:extLst>
          </p:cNvPr>
          <p:cNvSpPr/>
          <p:nvPr/>
        </p:nvSpPr>
        <p:spPr>
          <a:xfrm>
            <a:off x="77628" y="836712"/>
            <a:ext cx="2334132" cy="460126"/>
          </a:xfrm>
          <a:prstGeom prst="rect">
            <a:avLst/>
          </a:prstGeom>
          <a:ln w="12700">
            <a:round/>
          </a:ln>
        </p:spPr>
        <p:txBody>
          <a:bodyPr wrap="square" lIns="28575" tIns="28575" rIns="28575" bIns="28575">
            <a:spAutoFit/>
          </a:bodyPr>
          <a:lstStyle>
            <a:lvl1pPr>
              <a:buClr>
                <a:srgbClr val="B5B5B5"/>
              </a:buClr>
              <a:defRPr sz="11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</a:defRPr>
            </a:lvl1pPr>
          </a:lstStyle>
          <a:p>
            <a:pPr lvl="0" algn="l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Results</a:t>
            </a: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cont.</a:t>
            </a: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endParaRPr lang="en-US" altLang="zh-CN" sz="24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575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A5B8AB-9532-BA45-932A-942B62C9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11" y="1199738"/>
            <a:ext cx="5445224" cy="5445224"/>
          </a:xfrm>
          <a:prstGeom prst="rect">
            <a:avLst/>
          </a:prstGeom>
        </p:spPr>
      </p:pic>
      <p:sp>
        <p:nvSpPr>
          <p:cNvPr id="5" name="Shape 6922">
            <a:extLst>
              <a:ext uri="{FF2B5EF4-FFF2-40B4-BE49-F238E27FC236}">
                <a16:creationId xmlns:a16="http://schemas.microsoft.com/office/drawing/2014/main" id="{7BC9082B-E97B-0041-AC89-B8D26B80BEDC}"/>
              </a:ext>
            </a:extLst>
          </p:cNvPr>
          <p:cNvSpPr/>
          <p:nvPr/>
        </p:nvSpPr>
        <p:spPr>
          <a:xfrm>
            <a:off x="82358" y="787734"/>
            <a:ext cx="7081930" cy="824008"/>
          </a:xfrm>
          <a:prstGeom prst="rect">
            <a:avLst/>
          </a:prstGeom>
          <a:ln w="12700">
            <a:round/>
          </a:ln>
        </p:spPr>
        <p:txBody>
          <a:bodyPr wrap="square" lIns="28575" tIns="28575" rIns="28575" bIns="28575">
            <a:spAutoFit/>
          </a:bodyPr>
          <a:lstStyle>
            <a:lvl1pPr>
              <a:buClr>
                <a:srgbClr val="B5B5B5"/>
              </a:buClr>
              <a:defRPr sz="11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</a:defRPr>
            </a:lvl1pPr>
          </a:lstStyle>
          <a:p>
            <a:pPr lvl="0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Predicting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Length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of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hospital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stay using Cox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regression</a:t>
            </a:r>
          </a:p>
          <a:p>
            <a:pPr lvl="0" defTabSz="1216025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使用</a:t>
            </a: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Cox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回归预测住院时长</a:t>
            </a:r>
            <a:endParaRPr lang="en-US" altLang="zh-CN" sz="2000" b="1" dirty="0">
              <a:solidFill>
                <a:schemeClr val="tx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Shape 6922">
            <a:extLst>
              <a:ext uri="{FF2B5EF4-FFF2-40B4-BE49-F238E27FC236}">
                <a16:creationId xmlns:a16="http://schemas.microsoft.com/office/drawing/2014/main" id="{79A70BE7-D79E-4D4C-8463-D8F63A9FA1F2}"/>
              </a:ext>
            </a:extLst>
          </p:cNvPr>
          <p:cNvSpPr/>
          <p:nvPr/>
        </p:nvSpPr>
        <p:spPr>
          <a:xfrm>
            <a:off x="5741201" y="1808302"/>
            <a:ext cx="2704253" cy="393121"/>
          </a:xfrm>
          <a:prstGeom prst="rect">
            <a:avLst/>
          </a:prstGeom>
          <a:ln w="12700">
            <a:round/>
          </a:ln>
        </p:spPr>
        <p:txBody>
          <a:bodyPr wrap="square" lIns="28575" tIns="28575" rIns="28575" bIns="28575">
            <a:spAutoFit/>
          </a:bodyPr>
          <a:lstStyle>
            <a:lvl1pPr>
              <a:buClr>
                <a:srgbClr val="B5B5B5"/>
              </a:buClr>
              <a:defRPr sz="11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</a:defRPr>
            </a:lvl1pPr>
          </a:lstStyle>
          <a:p>
            <a:pPr lvl="0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Concordance</a:t>
            </a:r>
            <a:r>
              <a:rPr lang="zh-CN" altLang="en-US" sz="2000" b="1" dirty="0">
                <a:solidFill>
                  <a:srgbClr val="FF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=</a:t>
            </a:r>
            <a:r>
              <a:rPr lang="zh-CN" altLang="en-US" sz="2000" b="1" dirty="0">
                <a:solidFill>
                  <a:srgbClr val="FF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0.901</a:t>
            </a:r>
          </a:p>
        </p:txBody>
      </p:sp>
      <p:sp>
        <p:nvSpPr>
          <p:cNvPr id="7" name="Shape 6922">
            <a:extLst>
              <a:ext uri="{FF2B5EF4-FFF2-40B4-BE49-F238E27FC236}">
                <a16:creationId xmlns:a16="http://schemas.microsoft.com/office/drawing/2014/main" id="{4FF22D88-DDD8-1340-81A8-B5F443DDC97E}"/>
              </a:ext>
            </a:extLst>
          </p:cNvPr>
          <p:cNvSpPr/>
          <p:nvPr/>
        </p:nvSpPr>
        <p:spPr>
          <a:xfrm>
            <a:off x="5741201" y="2222254"/>
            <a:ext cx="3604964" cy="393121"/>
          </a:xfrm>
          <a:prstGeom prst="rect">
            <a:avLst/>
          </a:prstGeom>
          <a:ln w="12700">
            <a:round/>
          </a:ln>
        </p:spPr>
        <p:txBody>
          <a:bodyPr wrap="square" lIns="28575" tIns="28575" rIns="28575" bIns="28575">
            <a:spAutoFit/>
          </a:bodyPr>
          <a:lstStyle>
            <a:lvl1pPr>
              <a:buClr>
                <a:srgbClr val="B5B5B5"/>
              </a:buClr>
              <a:defRPr sz="11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</a:defRPr>
            </a:lvl1pPr>
          </a:lstStyle>
          <a:p>
            <a:pPr lvl="0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Mean</a:t>
            </a:r>
            <a:r>
              <a:rPr lang="zh-CN" altLang="en-US" sz="2000" b="1" dirty="0">
                <a:solidFill>
                  <a:srgbClr val="FF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absolute</a:t>
            </a:r>
            <a:r>
              <a:rPr lang="zh-CN" altLang="en-US" sz="2000" b="1" dirty="0">
                <a:solidFill>
                  <a:srgbClr val="FF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error</a:t>
            </a:r>
            <a:r>
              <a:rPr lang="zh-CN" altLang="en-US" sz="2000" b="1" dirty="0">
                <a:solidFill>
                  <a:srgbClr val="FF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=</a:t>
            </a:r>
            <a:r>
              <a:rPr lang="zh-CN" altLang="en-US" sz="2000" b="1" dirty="0">
                <a:solidFill>
                  <a:srgbClr val="FF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5.17</a:t>
            </a:r>
          </a:p>
        </p:txBody>
      </p:sp>
    </p:spTree>
    <p:extLst>
      <p:ext uri="{BB962C8B-B14F-4D97-AF65-F5344CB8AC3E}">
        <p14:creationId xmlns:p14="http://schemas.microsoft.com/office/powerpoint/2010/main" val="288023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8B750E-760E-D54D-AFB2-08ABA2180DC3}"/>
              </a:ext>
            </a:extLst>
          </p:cNvPr>
          <p:cNvGrpSpPr/>
          <p:nvPr/>
        </p:nvGrpSpPr>
        <p:grpSpPr>
          <a:xfrm>
            <a:off x="438672" y="820639"/>
            <a:ext cx="5714224" cy="460126"/>
            <a:chOff x="77629" y="1442561"/>
            <a:chExt cx="2288295" cy="460126"/>
          </a:xfrm>
        </p:grpSpPr>
        <p:sp>
          <p:nvSpPr>
            <p:cNvPr id="8" name="Shape 6922"/>
            <p:cNvSpPr/>
            <p:nvPr/>
          </p:nvSpPr>
          <p:spPr>
            <a:xfrm>
              <a:off x="77629" y="1442561"/>
              <a:ext cx="1943576" cy="460126"/>
            </a:xfrm>
            <a:prstGeom prst="rect">
              <a:avLst/>
            </a:prstGeom>
            <a:ln w="12700">
              <a:round/>
            </a:ln>
          </p:spPr>
          <p:txBody>
            <a:bodyPr wrap="square" lIns="28575" tIns="28575" rIns="28575" bIns="28575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 algn="l" defTabSz="1216025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en-AU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Plan for the future</a:t>
              </a:r>
              <a:endPara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13796" y="1475213"/>
              <a:ext cx="115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/>
              <a:r>
                <a:rPr lang="zh-CN" altLang="en-AU" sz="2000" b="1" noProof="0" dirty="0"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+mj-ea"/>
                  <a:ea typeface="+mj-ea"/>
                  <a:sym typeface="+mn-ea"/>
                </a:rPr>
                <a:t>未来</a:t>
              </a:r>
              <a:r>
                <a:rPr lang="zh-CN" altLang="en-US" sz="2000" b="1" noProof="0" dirty="0"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+mj-ea"/>
                  <a:ea typeface="+mj-ea"/>
                  <a:sym typeface="+mn-ea"/>
                </a:rPr>
                <a:t>展望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417E503-5875-4A44-A93E-490D95445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" y="-1"/>
            <a:ext cx="2813035" cy="76285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74617B4-0E54-9946-8054-143AC4D9F799}"/>
              </a:ext>
            </a:extLst>
          </p:cNvPr>
          <p:cNvGrpSpPr/>
          <p:nvPr/>
        </p:nvGrpSpPr>
        <p:grpSpPr>
          <a:xfrm>
            <a:off x="827584" y="1962170"/>
            <a:ext cx="8064291" cy="3020586"/>
            <a:chOff x="827679" y="1739246"/>
            <a:chExt cx="8064291" cy="3020586"/>
          </a:xfrm>
        </p:grpSpPr>
        <p:grpSp>
          <p:nvGrpSpPr>
            <p:cNvPr id="13" name="组合 10">
              <a:extLst>
                <a:ext uri="{FF2B5EF4-FFF2-40B4-BE49-F238E27FC236}">
                  <a16:creationId xmlns:a16="http://schemas.microsoft.com/office/drawing/2014/main" id="{A2B07E66-7C27-514E-B9F9-C0AB899F1090}"/>
                </a:ext>
              </a:extLst>
            </p:cNvPr>
            <p:cNvGrpSpPr/>
            <p:nvPr/>
          </p:nvGrpSpPr>
          <p:grpSpPr>
            <a:xfrm>
              <a:off x="827681" y="1739246"/>
              <a:ext cx="8064289" cy="3020586"/>
              <a:chOff x="1468" y="3129"/>
              <a:chExt cx="15865" cy="4359"/>
            </a:xfrm>
          </p:grpSpPr>
          <p:sp>
            <p:nvSpPr>
              <p:cNvPr id="14" name="AutoShape 21">
                <a:extLst>
                  <a:ext uri="{FF2B5EF4-FFF2-40B4-BE49-F238E27FC236}">
                    <a16:creationId xmlns:a16="http://schemas.microsoft.com/office/drawing/2014/main" id="{5BF9C5A5-73C5-EF48-B278-B345A42CADB2}"/>
                  </a:ext>
                </a:extLst>
              </p:cNvPr>
              <p:cNvSpPr/>
              <p:nvPr/>
            </p:nvSpPr>
            <p:spPr>
              <a:xfrm>
                <a:off x="1468" y="3281"/>
                <a:ext cx="425" cy="321"/>
              </a:xfrm>
              <a:custGeom>
                <a:avLst/>
                <a:gdLst/>
                <a:ahLst/>
                <a:cxnLst>
                  <a:cxn ang="0">
                    <a:pos x="9576585" y="1643229"/>
                  </a:cxn>
                  <a:cxn ang="0">
                    <a:pos x="9576585" y="9576585"/>
                  </a:cxn>
                  <a:cxn ang="0">
                    <a:pos x="1643229" y="9576585"/>
                  </a:cxn>
                  <a:cxn ang="0">
                    <a:pos x="1643229" y="1643229"/>
                  </a:cxn>
                  <a:cxn ang="0">
                    <a:pos x="9576585" y="1643229"/>
                  </a:cxn>
                  <a:cxn ang="0">
                    <a:pos x="9576585" y="1643229"/>
                  </a:cxn>
                </a:cxnLst>
                <a:rect l="0" t="0" r="0" b="0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  <a:moveTo>
                      <a:pt x="16796" y="2882"/>
                    </a:moveTo>
                  </a:path>
                </a:pathLst>
              </a:custGeom>
              <a:solidFill>
                <a:srgbClr val="0091D4"/>
              </a:solidFill>
              <a:ln w="12700">
                <a:noFill/>
              </a:ln>
            </p:spPr>
            <p:txBody>
              <a:bodyPr/>
              <a:lstStyle/>
              <a:p>
                <a:endParaRPr lang="zh-CN" altLang="en-US" sz="900"/>
              </a:p>
            </p:txBody>
          </p:sp>
          <p:sp>
            <p:nvSpPr>
              <p:cNvPr id="16" name="Text Placeholder 14">
                <a:extLst>
                  <a:ext uri="{FF2B5EF4-FFF2-40B4-BE49-F238E27FC236}">
                    <a16:creationId xmlns:a16="http://schemas.microsoft.com/office/drawing/2014/main" id="{57CEA4B5-5079-2F48-A465-DFA1C2DE41DF}"/>
                  </a:ext>
                </a:extLst>
              </p:cNvPr>
              <p:cNvSpPr txBox="1"/>
              <p:nvPr/>
            </p:nvSpPr>
            <p:spPr>
              <a:xfrm>
                <a:off x="1866" y="3129"/>
                <a:ext cx="15467" cy="43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marL="342900" indent="-342900" eaLnBrk="0" hangingPunct="0">
                  <a:lnSpc>
                    <a:spcPct val="150000"/>
                  </a:lnSpc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000" b="1" kern="0" dirty="0">
                    <a:ea typeface="微软雅黑" panose="020B0503020204020204" pitchFamily="34" charset="-122"/>
                    <a:sym typeface="+mn-ea"/>
                  </a:rPr>
                  <a:t>Modify</a:t>
                </a:r>
                <a:r>
                  <a:rPr lang="zh-CN" altLang="en-US" sz="2000" b="1" kern="0" dirty="0"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en-US" altLang="zh-CN" sz="2000" b="1" kern="0" dirty="0">
                    <a:ea typeface="微软雅黑" panose="020B0503020204020204" pitchFamily="34" charset="-122"/>
                    <a:sym typeface="+mn-ea"/>
                  </a:rPr>
                  <a:t>the</a:t>
                </a:r>
                <a:r>
                  <a:rPr lang="zh-CN" altLang="en-US" sz="2000" b="1" kern="0" dirty="0"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en-US" altLang="zh-CN" sz="2000" b="1" kern="0" dirty="0">
                    <a:ea typeface="微软雅黑" panose="020B0503020204020204" pitchFamily="34" charset="-122"/>
                    <a:sym typeface="+mn-ea"/>
                  </a:rPr>
                  <a:t>models</a:t>
                </a:r>
                <a:r>
                  <a:rPr lang="zh-CN" altLang="en-US" sz="2000" b="1" kern="0" dirty="0"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en-US" altLang="zh-CN" sz="2000" b="1" kern="0" dirty="0">
                    <a:ea typeface="微软雅黑" panose="020B0503020204020204" pitchFamily="34" charset="-122"/>
                    <a:sym typeface="+mn-ea"/>
                  </a:rPr>
                  <a:t>to</a:t>
                </a:r>
                <a:r>
                  <a:rPr lang="zh-CN" altLang="en-US" sz="2000" b="1" kern="0" dirty="0"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en-US" altLang="zh-CN" sz="2000" b="1" kern="0" dirty="0">
                    <a:ea typeface="微软雅黑" panose="020B0503020204020204" pitchFamily="34" charset="-122"/>
                    <a:sym typeface="+mn-ea"/>
                  </a:rPr>
                  <a:t>increase</a:t>
                </a:r>
                <a:r>
                  <a:rPr lang="zh-CN" altLang="en-US" sz="2000" b="1" kern="0" dirty="0"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en-US" altLang="zh-CN" sz="2000" b="1" kern="0" dirty="0">
                    <a:ea typeface="微软雅黑" panose="020B0503020204020204" pitchFamily="34" charset="-122"/>
                    <a:sym typeface="+mn-ea"/>
                  </a:rPr>
                  <a:t>the</a:t>
                </a:r>
                <a:r>
                  <a:rPr lang="zh-CN" altLang="en-US" sz="2000" b="1" kern="0" dirty="0"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en-US" altLang="zh-CN" sz="2000" b="1" kern="0" dirty="0">
                    <a:ea typeface="微软雅黑" panose="020B0503020204020204" pitchFamily="34" charset="-122"/>
                    <a:sym typeface="+mn-ea"/>
                  </a:rPr>
                  <a:t>recall</a:t>
                </a:r>
                <a:r>
                  <a:rPr lang="zh-CN" altLang="en-US" sz="2000" b="1" kern="0" dirty="0"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en-US" altLang="zh-CN" sz="2000" b="1" kern="0" dirty="0">
                    <a:ea typeface="微软雅黑" panose="020B0503020204020204" pitchFamily="34" charset="-122"/>
                    <a:sym typeface="+mn-ea"/>
                  </a:rPr>
                  <a:t>value</a:t>
                </a:r>
                <a:r>
                  <a:rPr lang="zh-CN" altLang="en-US" sz="2000" b="1" kern="0" dirty="0">
                    <a:ea typeface="微软雅黑" panose="020B0503020204020204" pitchFamily="34" charset="-122"/>
                    <a:sym typeface="+mn-ea"/>
                  </a:rPr>
                  <a:t> </a:t>
                </a:r>
                <a:endParaRPr lang="en-AU" altLang="zh-CN" sz="2000" b="1" kern="0" dirty="0">
                  <a:ea typeface="微软雅黑" panose="020B0503020204020204" pitchFamily="34" charset="-122"/>
                  <a:sym typeface="+mn-ea"/>
                </a:endParaRPr>
              </a:p>
              <a:p>
                <a:pPr lvl="1" eaLnBrk="0" hangingPunct="0">
                  <a:lnSpc>
                    <a:spcPct val="150000"/>
                  </a:lnSpc>
                  <a:spcBef>
                    <a:spcPct val="20000"/>
                  </a:spcBef>
                  <a:buClr>
                    <a:srgbClr val="C00000"/>
                  </a:buClr>
                  <a:defRPr/>
                </a:pPr>
                <a:r>
                  <a:rPr lang="zh-CN" altLang="en-AU" sz="2000" b="1" kern="0" dirty="0">
                    <a:ea typeface="微软雅黑" panose="020B0503020204020204" pitchFamily="34" charset="-122"/>
                    <a:sym typeface="+mn-ea"/>
                  </a:rPr>
                  <a:t>模型还需</a:t>
                </a:r>
                <a:r>
                  <a:rPr lang="zh-CN" altLang="en-US" sz="2000" b="1" kern="0" dirty="0">
                    <a:ea typeface="微软雅黑" panose="020B0503020204020204" pitchFamily="34" charset="-122"/>
                    <a:sym typeface="+mn-ea"/>
                  </a:rPr>
                  <a:t>继续优化、精度有待提高</a:t>
                </a:r>
                <a:endParaRPr lang="en-AU" altLang="zh-CN" sz="2000" b="1" kern="0" dirty="0">
                  <a:ea typeface="微软雅黑" panose="020B0503020204020204" pitchFamily="34" charset="-122"/>
                  <a:sym typeface="+mn-ea"/>
                </a:endParaRPr>
              </a:p>
              <a:p>
                <a:pPr marL="342900" indent="-342900" eaLnBrk="0" hangingPunct="0">
                  <a:lnSpc>
                    <a:spcPct val="150000"/>
                  </a:lnSpc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000" b="1" kern="0" dirty="0">
                    <a:ea typeface="微软雅黑" panose="020B0503020204020204" pitchFamily="34" charset="-122"/>
                    <a:sym typeface="+mn-ea"/>
                  </a:rPr>
                  <a:t>Establish</a:t>
                </a:r>
                <a:r>
                  <a:rPr lang="zh-CN" altLang="en-US" sz="2000" b="1" kern="0" dirty="0"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en-US" altLang="zh-CN" sz="2000" b="1" kern="0" dirty="0">
                    <a:ea typeface="微软雅黑" panose="020B0503020204020204" pitchFamily="34" charset="-122"/>
                    <a:sym typeface="+mn-ea"/>
                  </a:rPr>
                  <a:t>a</a:t>
                </a:r>
                <a:r>
                  <a:rPr lang="zh-CN" altLang="en-US" sz="2000" b="1" kern="0" dirty="0"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en-US" altLang="zh-CN" sz="2000" b="1" kern="0" dirty="0">
                    <a:ea typeface="微软雅黑" panose="020B0503020204020204" pitchFamily="34" charset="-122"/>
                    <a:sym typeface="+mn-ea"/>
                  </a:rPr>
                  <a:t>real-time</a:t>
                </a:r>
                <a:r>
                  <a:rPr lang="zh-CN" altLang="en-US" sz="2000" b="1" kern="0" dirty="0"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en-US" altLang="zh-CN" sz="2000" b="1" kern="0" dirty="0">
                    <a:ea typeface="微软雅黑" panose="020B0503020204020204" pitchFamily="34" charset="-122"/>
                    <a:sym typeface="+mn-ea"/>
                  </a:rPr>
                  <a:t>warning</a:t>
                </a:r>
                <a:r>
                  <a:rPr lang="zh-CN" altLang="en-US" sz="2000" b="1" kern="0" dirty="0"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en-US" altLang="zh-CN" sz="2000" b="1" kern="0" dirty="0">
                    <a:ea typeface="微软雅黑" panose="020B0503020204020204" pitchFamily="34" charset="-122"/>
                    <a:sym typeface="+mn-ea"/>
                  </a:rPr>
                  <a:t>system</a:t>
                </a:r>
                <a:endParaRPr lang="en-AU" altLang="zh-CN" sz="2000" b="1" kern="0" dirty="0">
                  <a:ea typeface="微软雅黑" panose="020B0503020204020204" pitchFamily="34" charset="-122"/>
                  <a:sym typeface="+mn-ea"/>
                </a:endParaRPr>
              </a:p>
              <a:p>
                <a:pPr lvl="1" eaLnBrk="0" hangingPunct="0">
                  <a:lnSpc>
                    <a:spcPct val="150000"/>
                  </a:lnSpc>
                  <a:spcBef>
                    <a:spcPct val="20000"/>
                  </a:spcBef>
                  <a:buClr>
                    <a:srgbClr val="C00000"/>
                  </a:buClr>
                  <a:defRPr/>
                </a:pPr>
                <a:r>
                  <a:rPr lang="zh-CN" altLang="en-US" sz="2000" b="1" kern="0" dirty="0">
                    <a:ea typeface="微软雅黑" panose="020B0503020204020204" pitchFamily="34" charset="-122"/>
                    <a:sym typeface="+mn-ea"/>
                  </a:rPr>
                  <a:t>建立实时的预警系统</a:t>
                </a:r>
                <a:endParaRPr lang="en-AU" altLang="zh-CN" sz="2000" b="1" kern="0" dirty="0">
                  <a:ea typeface="微软雅黑" panose="020B0503020204020204" pitchFamily="34" charset="-122"/>
                  <a:sym typeface="+mn-ea"/>
                </a:endParaRPr>
              </a:p>
              <a:p>
                <a:pPr lvl="1" eaLnBrk="0" hangingPunct="0">
                  <a:lnSpc>
                    <a:spcPct val="150000"/>
                  </a:lnSpc>
                  <a:spcBef>
                    <a:spcPct val="20000"/>
                  </a:spcBef>
                  <a:buClr>
                    <a:srgbClr val="C00000"/>
                  </a:buClr>
                  <a:defRPr/>
                </a:pPr>
                <a:endParaRPr lang="en-AU" altLang="zh-CN" sz="2000" b="1" kern="0" dirty="0">
                  <a:ea typeface="微软雅黑" panose="020B0503020204020204" pitchFamily="34" charset="-122"/>
                  <a:sym typeface="+mn-ea"/>
                </a:endParaRPr>
              </a:p>
              <a:p>
                <a:pPr marL="800100" lvl="1" indent="-342900" eaLnBrk="0" hangingPunct="0">
                  <a:lnSpc>
                    <a:spcPct val="150000"/>
                  </a:lnSpc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Ø"/>
                  <a:defRPr/>
                </a:pPr>
                <a:endParaRPr lang="en-AU" altLang="zh-CN" sz="2000" b="1" kern="0" dirty="0"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8" name="AutoShape 22">
              <a:extLst>
                <a:ext uri="{FF2B5EF4-FFF2-40B4-BE49-F238E27FC236}">
                  <a16:creationId xmlns:a16="http://schemas.microsoft.com/office/drawing/2014/main" id="{8C829562-E255-144A-B4F9-D384188B02E9}"/>
                </a:ext>
              </a:extLst>
            </p:cNvPr>
            <p:cNvSpPr/>
            <p:nvPr/>
          </p:nvSpPr>
          <p:spPr>
            <a:xfrm>
              <a:off x="827679" y="2868512"/>
              <a:ext cx="216029" cy="222437"/>
            </a:xfrm>
            <a:custGeom>
              <a:avLst/>
              <a:gdLst/>
              <a:ahLst/>
              <a:cxnLst>
                <a:cxn ang="0">
                  <a:pos x="9576585" y="1643229"/>
                </a:cxn>
                <a:cxn ang="0">
                  <a:pos x="9576585" y="9576585"/>
                </a:cxn>
                <a:cxn ang="0">
                  <a:pos x="1643229" y="9576585"/>
                </a:cxn>
                <a:cxn ang="0">
                  <a:pos x="1643229" y="1643229"/>
                </a:cxn>
                <a:cxn ang="0">
                  <a:pos x="9576585" y="1643229"/>
                </a:cxn>
                <a:cxn ang="0">
                  <a:pos x="9576585" y="1643229"/>
                </a:cxn>
              </a:cxnLst>
              <a:rect l="0" t="0" r="0" b="0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  <a:moveTo>
                    <a:pt x="16796" y="2882"/>
                  </a:moveTo>
                </a:path>
              </a:pathLst>
            </a:custGeom>
            <a:solidFill>
              <a:srgbClr val="8ED2FF"/>
            </a:solidFill>
            <a:ln w="12700">
              <a:noFill/>
            </a:ln>
          </p:spPr>
          <p:txBody>
            <a:bodyPr/>
            <a:lstStyle/>
            <a:p>
              <a:endParaRPr lang="zh-CN" altLang="en-US" sz="900"/>
            </a:p>
          </p:txBody>
        </p:sp>
      </p:grpSp>
      <p:sp>
        <p:nvSpPr>
          <p:cNvPr id="20" name="Shape 6922">
            <a:extLst>
              <a:ext uri="{FF2B5EF4-FFF2-40B4-BE49-F238E27FC236}">
                <a16:creationId xmlns:a16="http://schemas.microsoft.com/office/drawing/2014/main" id="{0C8F4BAC-BB47-6C48-895F-943334C5BB61}"/>
              </a:ext>
            </a:extLst>
          </p:cNvPr>
          <p:cNvSpPr/>
          <p:nvPr/>
        </p:nvSpPr>
        <p:spPr>
          <a:xfrm>
            <a:off x="438672" y="1502044"/>
            <a:ext cx="4853408" cy="460126"/>
          </a:xfrm>
          <a:prstGeom prst="rect">
            <a:avLst/>
          </a:prstGeom>
          <a:ln w="12700">
            <a:round/>
          </a:ln>
        </p:spPr>
        <p:txBody>
          <a:bodyPr wrap="square" lIns="28575" tIns="28575" rIns="28575" bIns="28575">
            <a:spAutoFit/>
          </a:bodyPr>
          <a:lstStyle>
            <a:lvl1pPr>
              <a:buClr>
                <a:srgbClr val="B5B5B5"/>
              </a:buClr>
              <a:defRPr sz="11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</a:defRPr>
            </a:lvl1pPr>
          </a:lstStyle>
          <a:p>
            <a:pPr lvl="0" algn="l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Model</a:t>
            </a:r>
            <a:r>
              <a:rPr lang="en-US" altLang="zh-CN" sz="24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-wise</a:t>
            </a:r>
            <a:endParaRPr lang="en-US" altLang="zh-CN" sz="24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F8BF7A-7834-6C4A-9FA1-5541AB6A2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916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00677D-DA74-4E4B-9ED6-18689CA675B2}"/>
              </a:ext>
            </a:extLst>
          </p:cNvPr>
          <p:cNvSpPr txBox="1"/>
          <p:nvPr/>
        </p:nvSpPr>
        <p:spPr>
          <a:xfrm>
            <a:off x="2393758" y="2420888"/>
            <a:ext cx="4356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</a:rPr>
              <a:t>Thank you 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2119379"/>
            <a:ext cx="9144000" cy="19585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grpSp>
        <p:nvGrpSpPr>
          <p:cNvPr id="3" name="Group 5"/>
          <p:cNvGrpSpPr/>
          <p:nvPr/>
        </p:nvGrpSpPr>
        <p:grpSpPr>
          <a:xfrm>
            <a:off x="490632" y="2073307"/>
            <a:ext cx="4081368" cy="1999489"/>
            <a:chOff x="838200" y="1621409"/>
            <a:chExt cx="5257800" cy="2651879"/>
          </a:xfrm>
        </p:grpSpPr>
        <p:sp>
          <p:nvSpPr>
            <p:cNvPr id="4" name="Rectangle 6"/>
            <p:cNvSpPr/>
            <p:nvPr/>
          </p:nvSpPr>
          <p:spPr>
            <a:xfrm>
              <a:off x="838200" y="1682839"/>
              <a:ext cx="5257800" cy="2590449"/>
            </a:xfrm>
            <a:prstGeom prst="rect">
              <a:avLst/>
            </a:prstGeom>
            <a:solidFill>
              <a:srgbClr val="25B7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5" name="Oval 7"/>
            <p:cNvSpPr/>
            <p:nvPr/>
          </p:nvSpPr>
          <p:spPr>
            <a:xfrm>
              <a:off x="1349111" y="1621409"/>
              <a:ext cx="1060122" cy="106012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6" name="Oval 8"/>
            <p:cNvSpPr/>
            <p:nvPr/>
          </p:nvSpPr>
          <p:spPr>
            <a:xfrm>
              <a:off x="1080946" y="2215079"/>
              <a:ext cx="798226" cy="79822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7" name="Oval 9"/>
            <p:cNvSpPr/>
            <p:nvPr/>
          </p:nvSpPr>
          <p:spPr>
            <a:xfrm>
              <a:off x="4961628" y="2394937"/>
              <a:ext cx="1111084" cy="111108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8" name="Oval 10"/>
            <p:cNvSpPr/>
            <p:nvPr/>
          </p:nvSpPr>
          <p:spPr>
            <a:xfrm>
              <a:off x="4387795" y="2266958"/>
              <a:ext cx="798226" cy="79822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9" name="Oval 11"/>
            <p:cNvSpPr/>
            <p:nvPr/>
          </p:nvSpPr>
          <p:spPr>
            <a:xfrm>
              <a:off x="5281810" y="1977716"/>
              <a:ext cx="329326" cy="32932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</p:grpSp>
      <p:sp>
        <p:nvSpPr>
          <p:cNvPr id="36" name="TextBox 12"/>
          <p:cNvSpPr txBox="1"/>
          <p:nvPr/>
        </p:nvSpPr>
        <p:spPr>
          <a:xfrm>
            <a:off x="493498" y="1231031"/>
            <a:ext cx="3640455" cy="852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50" b="1" dirty="0">
                <a:latin typeface="+mj-lt"/>
              </a:rPr>
              <a:t>CONTENTS</a:t>
            </a:r>
          </a:p>
        </p:txBody>
      </p:sp>
      <p:sp>
        <p:nvSpPr>
          <p:cNvPr id="38" name="TextBox 12"/>
          <p:cNvSpPr txBox="1"/>
          <p:nvPr/>
        </p:nvSpPr>
        <p:spPr>
          <a:xfrm>
            <a:off x="4908061" y="2123123"/>
            <a:ext cx="201168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Background</a:t>
            </a:r>
          </a:p>
        </p:txBody>
      </p:sp>
      <p:sp>
        <p:nvSpPr>
          <p:cNvPr id="39" name="TextBox 12"/>
          <p:cNvSpPr txBox="1"/>
          <p:nvPr/>
        </p:nvSpPr>
        <p:spPr>
          <a:xfrm>
            <a:off x="4908061" y="2611409"/>
            <a:ext cx="222123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Study Design</a:t>
            </a:r>
          </a:p>
        </p:txBody>
      </p:sp>
      <p:sp>
        <p:nvSpPr>
          <p:cNvPr id="40" name="TextBox 12"/>
          <p:cNvSpPr txBox="1"/>
          <p:nvPr/>
        </p:nvSpPr>
        <p:spPr>
          <a:xfrm>
            <a:off x="4908061" y="3099695"/>
            <a:ext cx="132588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Results</a:t>
            </a:r>
          </a:p>
        </p:txBody>
      </p:sp>
      <p:sp>
        <p:nvSpPr>
          <p:cNvPr id="41" name="TextBox 12"/>
          <p:cNvSpPr txBox="1"/>
          <p:nvPr/>
        </p:nvSpPr>
        <p:spPr>
          <a:xfrm>
            <a:off x="4908061" y="3587981"/>
            <a:ext cx="10502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dirty="0"/>
              <a:t>Plans</a:t>
            </a:r>
            <a:endParaRPr lang="en-US" sz="27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DAE152D-B407-8246-9E3E-E8D7DC8E6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" y="-1"/>
            <a:ext cx="2813035" cy="762857"/>
          </a:xfrm>
          <a:prstGeom prst="rect">
            <a:avLst/>
          </a:prstGeom>
        </p:spPr>
      </p:pic>
      <p:sp>
        <p:nvSpPr>
          <p:cNvPr id="45" name="TextBox 12">
            <a:extLst>
              <a:ext uri="{FF2B5EF4-FFF2-40B4-BE49-F238E27FC236}">
                <a16:creationId xmlns:a16="http://schemas.microsoft.com/office/drawing/2014/main" id="{ED46EC77-B430-D44D-AD6F-5FA767FB0AF1}"/>
              </a:ext>
            </a:extLst>
          </p:cNvPr>
          <p:cNvSpPr txBox="1"/>
          <p:nvPr/>
        </p:nvSpPr>
        <p:spPr>
          <a:xfrm>
            <a:off x="4133953" y="1124744"/>
            <a:ext cx="2967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zh-CN" altLang="en-US" sz="5400" b="1" kern="0" dirty="0">
                <a:solidFill>
                  <a:srgbClr val="FFFFFF"/>
                </a:solidFill>
              </a:rPr>
              <a:t>报告内容</a:t>
            </a:r>
            <a:endParaRPr lang="en-US" altLang="zh-CN" sz="5400" b="1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advTm="26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F152827-0B5B-C04B-AD22-DE0D99E618D1}"/>
              </a:ext>
            </a:extLst>
          </p:cNvPr>
          <p:cNvGrpSpPr/>
          <p:nvPr/>
        </p:nvGrpSpPr>
        <p:grpSpPr>
          <a:xfrm>
            <a:off x="77629" y="836712"/>
            <a:ext cx="3774292" cy="460126"/>
            <a:chOff x="77629" y="1442561"/>
            <a:chExt cx="3470434" cy="460126"/>
          </a:xfrm>
        </p:grpSpPr>
        <p:sp>
          <p:nvSpPr>
            <p:cNvPr id="7" name="文本框 6"/>
            <p:cNvSpPr txBox="1"/>
            <p:nvPr/>
          </p:nvSpPr>
          <p:spPr>
            <a:xfrm>
              <a:off x="1773555" y="1472569"/>
              <a:ext cx="1774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/>
              <a:r>
                <a:rPr lang="zh-CN" altLang="en-US" sz="2000" b="1" noProof="0" dirty="0"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+mj-ea"/>
                  <a:ea typeface="+mj-ea"/>
                  <a:sym typeface="+mn-ea"/>
                </a:rPr>
                <a:t>背景</a:t>
              </a:r>
            </a:p>
          </p:txBody>
        </p:sp>
        <p:sp>
          <p:nvSpPr>
            <p:cNvPr id="8" name="Shape 6922"/>
            <p:cNvSpPr/>
            <p:nvPr/>
          </p:nvSpPr>
          <p:spPr>
            <a:xfrm>
              <a:off x="77629" y="1442561"/>
              <a:ext cx="1695926" cy="460126"/>
            </a:xfrm>
            <a:prstGeom prst="rect">
              <a:avLst/>
            </a:prstGeom>
            <a:ln w="12700">
              <a:round/>
            </a:ln>
          </p:spPr>
          <p:txBody>
            <a:bodyPr wrap="square" lIns="28575" tIns="28575" rIns="28575" bIns="28575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 algn="l" defTabSz="1216025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Background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64142" y="1739246"/>
            <a:ext cx="8144602" cy="3777986"/>
            <a:chOff x="1343" y="3129"/>
            <a:chExt cx="16023" cy="5452"/>
          </a:xfrm>
        </p:grpSpPr>
        <p:sp>
          <p:nvSpPr>
            <p:cNvPr id="209942" name="AutoShape 21"/>
            <p:cNvSpPr/>
            <p:nvPr/>
          </p:nvSpPr>
          <p:spPr>
            <a:xfrm>
              <a:off x="1343" y="3269"/>
              <a:ext cx="523" cy="390"/>
            </a:xfrm>
            <a:custGeom>
              <a:avLst/>
              <a:gdLst/>
              <a:ahLst/>
              <a:cxnLst>
                <a:cxn ang="0">
                  <a:pos x="9576585" y="1643229"/>
                </a:cxn>
                <a:cxn ang="0">
                  <a:pos x="9576585" y="9576585"/>
                </a:cxn>
                <a:cxn ang="0">
                  <a:pos x="1643229" y="9576585"/>
                </a:cxn>
                <a:cxn ang="0">
                  <a:pos x="1643229" y="1643229"/>
                </a:cxn>
                <a:cxn ang="0">
                  <a:pos x="9576585" y="1643229"/>
                </a:cxn>
                <a:cxn ang="0">
                  <a:pos x="9576585" y="1643229"/>
                </a:cxn>
              </a:cxnLst>
              <a:rect l="0" t="0" r="0" b="0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  <a:moveTo>
                    <a:pt x="16796" y="2882"/>
                  </a:moveTo>
                </a:path>
              </a:pathLst>
            </a:custGeom>
            <a:solidFill>
              <a:srgbClr val="0091D4"/>
            </a:solidFill>
            <a:ln w="12700">
              <a:noFill/>
            </a:ln>
          </p:spPr>
          <p:txBody>
            <a:bodyPr/>
            <a:lstStyle/>
            <a:p>
              <a:endParaRPr lang="zh-CN" altLang="en-US" sz="900"/>
            </a:p>
          </p:txBody>
        </p:sp>
        <p:sp>
          <p:nvSpPr>
            <p:cNvPr id="209943" name="AutoShape 22"/>
            <p:cNvSpPr/>
            <p:nvPr/>
          </p:nvSpPr>
          <p:spPr>
            <a:xfrm>
              <a:off x="1343" y="6684"/>
              <a:ext cx="523" cy="390"/>
            </a:xfrm>
            <a:custGeom>
              <a:avLst/>
              <a:gdLst/>
              <a:ahLst/>
              <a:cxnLst>
                <a:cxn ang="0">
                  <a:pos x="9576585" y="1643229"/>
                </a:cxn>
                <a:cxn ang="0">
                  <a:pos x="9576585" y="9576585"/>
                </a:cxn>
                <a:cxn ang="0">
                  <a:pos x="1643229" y="9576585"/>
                </a:cxn>
                <a:cxn ang="0">
                  <a:pos x="1643229" y="1643229"/>
                </a:cxn>
                <a:cxn ang="0">
                  <a:pos x="9576585" y="1643229"/>
                </a:cxn>
                <a:cxn ang="0">
                  <a:pos x="9576585" y="1643229"/>
                </a:cxn>
              </a:cxnLst>
              <a:rect l="0" t="0" r="0" b="0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  <a:moveTo>
                    <a:pt x="16796" y="2882"/>
                  </a:moveTo>
                </a:path>
              </a:pathLst>
            </a:custGeom>
            <a:solidFill>
              <a:srgbClr val="8ED2FF"/>
            </a:solidFill>
            <a:ln w="12700">
              <a:noFill/>
            </a:ln>
          </p:spPr>
          <p:txBody>
            <a:bodyPr/>
            <a:lstStyle/>
            <a:p>
              <a:endParaRPr lang="zh-CN" altLang="en-US" sz="900"/>
            </a:p>
          </p:txBody>
        </p:sp>
        <p:sp>
          <p:nvSpPr>
            <p:cNvPr id="47" name="Text Placeholder 14"/>
            <p:cNvSpPr txBox="1"/>
            <p:nvPr/>
          </p:nvSpPr>
          <p:spPr>
            <a:xfrm>
              <a:off x="1866" y="3129"/>
              <a:ext cx="15467" cy="33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SzTx/>
                <a:buFont typeface="Wingdings" panose="05000000000000000000" pitchFamily="2" charset="2"/>
                <a:buChar char="Ø"/>
                <a:defRPr/>
              </a:pPr>
              <a:r>
                <a:rPr lang="en-US" sz="2000" b="1" kern="0" noProof="0" dirty="0">
                  <a:ln>
                    <a:noFill/>
                  </a:ln>
                  <a:effectLst/>
                  <a:uLnTx/>
                  <a:uFillTx/>
                  <a:sym typeface="+mn-ea"/>
                </a:rPr>
                <a:t>Post-traumatic sepsis is a significant cause of in-hospital death. However, clinical characteristics and lab tests that may predict sepsis in trauma patients are not well known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SzTx/>
                <a:buFontTx/>
                <a:buNone/>
                <a:defRPr/>
              </a:pPr>
              <a:r>
                <a:rPr lang="zh-CN" altLang="en-US" sz="2000" b="1" kern="0" noProof="0" dirty="0">
                  <a:ln>
                    <a:noFill/>
                  </a:ln>
                  <a:effectLst/>
                  <a:uLnTx/>
                  <a:uFillTx/>
                  <a:sym typeface="+mn-ea"/>
                </a:rPr>
                <a:t>  创伤后脓毒症是患者死亡的重要原因。 然而，可能预测受伤患者脓毒症的临床特征和实验室指标尚不确定</a:t>
              </a:r>
              <a:endParaRPr lang="zh-CN" altLang="en-US" sz="2000" b="1" kern="0" noProof="0" dirty="0">
                <a:ln>
                  <a:noFill/>
                </a:ln>
                <a:effectLst/>
                <a:uLnTx/>
                <a:uFillTx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0" name="Text Placeholder 14"/>
            <p:cNvSpPr txBox="1"/>
            <p:nvPr/>
          </p:nvSpPr>
          <p:spPr>
            <a:xfrm>
              <a:off x="1899" y="6580"/>
              <a:ext cx="15467" cy="20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SzTx/>
                <a:buFont typeface="Wingdings" panose="05000000000000000000" pitchFamily="2" charset="2"/>
                <a:buChar char="Ø"/>
                <a:defRPr/>
              </a:pPr>
              <a:r>
                <a:rPr lang="en-US" sz="2000" b="1" kern="0" noProof="0" dirty="0">
                  <a:ln>
                    <a:noFill/>
                  </a:ln>
                  <a:effectLst/>
                  <a:uLnTx/>
                  <a:uFillTx/>
                  <a:sym typeface="+mn-ea"/>
                </a:rPr>
                <a:t>Objective </a:t>
              </a:r>
              <a:r>
                <a:rPr lang="zh-CN" altLang="en-US" sz="2000" b="1" kern="0" noProof="0" dirty="0">
                  <a:ln>
                    <a:noFill/>
                  </a:ln>
                  <a:effectLst/>
                  <a:uLnTx/>
                  <a:uFillTx/>
                  <a:sym typeface="+mn-ea"/>
                </a:rPr>
                <a:t>：</a:t>
              </a:r>
              <a:r>
                <a:rPr lang="en-US" sz="2000" b="1" kern="0" noProof="0" dirty="0">
                  <a:ln>
                    <a:noFill/>
                  </a:ln>
                  <a:effectLst/>
                  <a:uLnTx/>
                  <a:uFillTx/>
                  <a:sym typeface="+mn-ea"/>
                </a:rPr>
                <a:t>identify risk factors  </a:t>
              </a:r>
              <a:r>
                <a:rPr lang="en-US" altLang="zh-CN" sz="2000" b="1" kern="0" noProof="0" dirty="0">
                  <a:ln>
                    <a:noFill/>
                  </a:ln>
                  <a:effectLst/>
                  <a:uLnTx/>
                  <a:uFillTx/>
                  <a:sym typeface="+mn-ea"/>
                </a:rPr>
                <a:t>and e</a:t>
              </a:r>
              <a:r>
                <a:rPr lang="en-US" sz="2000" b="1" kern="0" noProof="0" dirty="0">
                  <a:ln>
                    <a:noFill/>
                  </a:ln>
                  <a:effectLst/>
                  <a:uLnTx/>
                  <a:uFillTx/>
                  <a:sym typeface="+mn-ea"/>
                </a:rPr>
                <a:t>arly warning model that may be associated with post-traumatic sepsis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SzTx/>
                <a:buFontTx/>
                <a:buNone/>
                <a:defRPr/>
              </a:pPr>
              <a:r>
                <a:rPr lang="zh-CN" altLang="en-US" sz="1500" b="1" kern="0" noProof="0" dirty="0">
                  <a:ln>
                    <a:noFill/>
                  </a:ln>
                  <a:effectLst/>
                  <a:uLnTx/>
                  <a:uFillTx/>
                  <a:sym typeface="+mn-ea"/>
                </a:rPr>
                <a:t>   </a:t>
              </a:r>
              <a:r>
                <a:rPr lang="zh-CN" altLang="en-US" sz="2000" b="1" kern="0" noProof="0" dirty="0">
                  <a:ln>
                    <a:noFill/>
                  </a:ln>
                  <a:effectLst/>
                  <a:uLnTx/>
                  <a:uFillTx/>
                  <a:sym typeface="+mn-ea"/>
                </a:rPr>
                <a:t>创伤后脓毒症危险因子和预测模型</a:t>
              </a:r>
              <a:endParaRPr lang="zh-CN" altLang="en-US" sz="1500" b="1" kern="0" noProof="0" dirty="0">
                <a:ln>
                  <a:noFill/>
                </a:ln>
                <a:effectLst/>
                <a:uLnTx/>
                <a:uFillTx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197B8C9-426B-6144-94A1-E8631207F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" y="-1"/>
            <a:ext cx="2813035" cy="762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12E8AE-9718-2B42-8F0B-AB2A6241CF40}"/>
              </a:ext>
            </a:extLst>
          </p:cNvPr>
          <p:cNvGrpSpPr/>
          <p:nvPr/>
        </p:nvGrpSpPr>
        <p:grpSpPr>
          <a:xfrm>
            <a:off x="77628" y="808634"/>
            <a:ext cx="3990315" cy="460126"/>
            <a:chOff x="77629" y="1442561"/>
            <a:chExt cx="3610778" cy="460126"/>
          </a:xfrm>
        </p:grpSpPr>
        <p:sp>
          <p:nvSpPr>
            <p:cNvPr id="8" name="Shape 6922"/>
            <p:cNvSpPr/>
            <p:nvPr/>
          </p:nvSpPr>
          <p:spPr>
            <a:xfrm>
              <a:off x="77629" y="1442561"/>
              <a:ext cx="1943576" cy="460126"/>
            </a:xfrm>
            <a:prstGeom prst="rect">
              <a:avLst/>
            </a:prstGeom>
            <a:ln w="12700">
              <a:round/>
            </a:ln>
          </p:spPr>
          <p:txBody>
            <a:bodyPr wrap="square" lIns="28575" tIns="28575" rIns="28575" bIns="28575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 algn="l" defTabSz="1216025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Study Design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13899" y="1488122"/>
              <a:ext cx="1774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/>
              <a:r>
                <a:rPr lang="zh-CN" altLang="en-US" sz="2000" b="1" noProof="0" dirty="0"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+mj-ea"/>
                  <a:ea typeface="+mj-ea"/>
                  <a:sym typeface="+mn-ea"/>
                </a:rPr>
                <a:t>研究设计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FE9D1A0-F964-1C4F-BC38-63B7B7B58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" y="-1"/>
            <a:ext cx="2813035" cy="76285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DF3DBEF-6586-FA43-BA4B-19CFA04F0FDC}"/>
              </a:ext>
            </a:extLst>
          </p:cNvPr>
          <p:cNvGrpSpPr/>
          <p:nvPr/>
        </p:nvGrpSpPr>
        <p:grpSpPr>
          <a:xfrm>
            <a:off x="1250176" y="1381911"/>
            <a:ext cx="7463791" cy="4639377"/>
            <a:chOff x="1250176" y="1432340"/>
            <a:chExt cx="7463791" cy="4372924"/>
          </a:xfrm>
        </p:grpSpPr>
        <p:sp>
          <p:nvSpPr>
            <p:cNvPr id="13" name="矩形 3">
              <a:extLst>
                <a:ext uri="{FF2B5EF4-FFF2-40B4-BE49-F238E27FC236}">
                  <a16:creationId xmlns:a16="http://schemas.microsoft.com/office/drawing/2014/main" id="{B9ACE2AD-440F-BA4C-B13A-18C64B831E0E}"/>
                </a:ext>
              </a:extLst>
            </p:cNvPr>
            <p:cNvSpPr/>
            <p:nvPr/>
          </p:nvSpPr>
          <p:spPr>
            <a:xfrm>
              <a:off x="3131840" y="1432340"/>
              <a:ext cx="2131219" cy="808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ICU admissions in the database </a:t>
              </a:r>
            </a:p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(n = 58,967)</a:t>
              </a:r>
            </a:p>
          </p:txBody>
        </p:sp>
        <p:sp>
          <p:nvSpPr>
            <p:cNvPr id="14" name="矩形 4">
              <a:extLst>
                <a:ext uri="{FF2B5EF4-FFF2-40B4-BE49-F238E27FC236}">
                  <a16:creationId xmlns:a16="http://schemas.microsoft.com/office/drawing/2014/main" id="{D551884E-2AF2-B343-9D2B-374FE4875B7E}"/>
                </a:ext>
              </a:extLst>
            </p:cNvPr>
            <p:cNvSpPr/>
            <p:nvPr/>
          </p:nvSpPr>
          <p:spPr>
            <a:xfrm>
              <a:off x="1250176" y="4083143"/>
              <a:ext cx="2131219" cy="9629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Sepsis-3:</a:t>
              </a:r>
            </a:p>
            <a:p>
              <a:r>
                <a:rPr lang="en-US" altLang="zh-CN" sz="1400" dirty="0">
                  <a:solidFill>
                    <a:schemeClr val="tx1"/>
                  </a:solidFill>
                </a:rPr>
                <a:t>-</a:t>
              </a:r>
              <a:r>
                <a:rPr lang="zh-CN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dirty="0">
                  <a:solidFill>
                    <a:schemeClr val="tx1"/>
                  </a:solidFill>
                </a:rPr>
                <a:t>SOFA &gt;= 2</a:t>
              </a:r>
              <a:r>
                <a:rPr lang="zh-CN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dirty="0">
                  <a:solidFill>
                    <a:schemeClr val="tx1"/>
                  </a:solidFill>
                </a:rPr>
                <a:t>AND</a:t>
              </a:r>
            </a:p>
            <a:p>
              <a:r>
                <a:rPr lang="en-US" altLang="zh-CN" sz="1400" dirty="0">
                  <a:solidFill>
                    <a:schemeClr val="tx1"/>
                  </a:solidFill>
                </a:rPr>
                <a:t>-</a:t>
              </a:r>
              <a:r>
                <a:rPr lang="zh-CN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dirty="0">
                  <a:solidFill>
                    <a:schemeClr val="tx1"/>
                  </a:solidFill>
                </a:rPr>
                <a:t>Infection (ICD 9 code)</a:t>
              </a:r>
            </a:p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(n = 684)</a:t>
              </a:r>
            </a:p>
          </p:txBody>
        </p:sp>
        <p:sp>
          <p:nvSpPr>
            <p:cNvPr id="15" name="矩形 7">
              <a:extLst>
                <a:ext uri="{FF2B5EF4-FFF2-40B4-BE49-F238E27FC236}">
                  <a16:creationId xmlns:a16="http://schemas.microsoft.com/office/drawing/2014/main" id="{4E716CD0-1BF1-754D-B921-932127515901}"/>
                </a:ext>
              </a:extLst>
            </p:cNvPr>
            <p:cNvSpPr/>
            <p:nvPr/>
          </p:nvSpPr>
          <p:spPr>
            <a:xfrm>
              <a:off x="4953496" y="4083143"/>
              <a:ext cx="2131219" cy="9629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Sepsis-3</a:t>
              </a:r>
              <a:r>
                <a:rPr lang="zh-CN" altLang="en-US" sz="1600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dirty="0">
                  <a:solidFill>
                    <a:schemeClr val="tx1"/>
                  </a:solidFill>
                </a:rPr>
                <a:t>criteria not met</a:t>
              </a:r>
            </a:p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(n = 1974)</a:t>
              </a:r>
            </a:p>
          </p:txBody>
        </p:sp>
        <p:sp>
          <p:nvSpPr>
            <p:cNvPr id="16" name="矩形 8">
              <a:extLst>
                <a:ext uri="{FF2B5EF4-FFF2-40B4-BE49-F238E27FC236}">
                  <a16:creationId xmlns:a16="http://schemas.microsoft.com/office/drawing/2014/main" id="{767B04AC-A066-D344-A30C-E187DF035F6B}"/>
                </a:ext>
              </a:extLst>
            </p:cNvPr>
            <p:cNvSpPr/>
            <p:nvPr/>
          </p:nvSpPr>
          <p:spPr>
            <a:xfrm>
              <a:off x="2973313" y="2825367"/>
              <a:ext cx="2448272" cy="7872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Trauma patients 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(ICD 9 code) </a:t>
              </a:r>
            </a:p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(n = 2658)</a:t>
              </a:r>
            </a:p>
          </p:txBody>
        </p:sp>
        <p:cxnSp>
          <p:nvCxnSpPr>
            <p:cNvPr id="17" name="直接箭头连接符 10">
              <a:extLst>
                <a:ext uri="{FF2B5EF4-FFF2-40B4-BE49-F238E27FC236}">
                  <a16:creationId xmlns:a16="http://schemas.microsoft.com/office/drawing/2014/main" id="{20958387-3998-5D41-94F5-D44668B851A3}"/>
                </a:ext>
              </a:extLst>
            </p:cNvPr>
            <p:cNvCxnSpPr>
              <a:cxnSpLocks/>
              <a:stCxn id="13" idx="2"/>
              <a:endCxn id="16" idx="0"/>
            </p:cNvCxnSpPr>
            <p:nvPr/>
          </p:nvCxnSpPr>
          <p:spPr>
            <a:xfrm flipH="1">
              <a:off x="4197449" y="2241010"/>
              <a:ext cx="1" cy="58435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1">
              <a:extLst>
                <a:ext uri="{FF2B5EF4-FFF2-40B4-BE49-F238E27FC236}">
                  <a16:creationId xmlns:a16="http://schemas.microsoft.com/office/drawing/2014/main" id="{56496416-A8E2-FE45-A4BB-5CA928C2F0DD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4197687" y="2522473"/>
              <a:ext cx="188118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矩形 12">
              <a:extLst>
                <a:ext uri="{FF2B5EF4-FFF2-40B4-BE49-F238E27FC236}">
                  <a16:creationId xmlns:a16="http://schemas.microsoft.com/office/drawing/2014/main" id="{7EEE372D-5253-E24F-80A2-52894CD5D1EA}"/>
                </a:ext>
              </a:extLst>
            </p:cNvPr>
            <p:cNvSpPr/>
            <p:nvPr/>
          </p:nvSpPr>
          <p:spPr>
            <a:xfrm>
              <a:off x="6078876" y="1883445"/>
              <a:ext cx="2635091" cy="12780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Excluded: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Non-trauma admissions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OR</a:t>
              </a:r>
              <a:r>
                <a:rPr lang="zh-CN" altLang="en-US" sz="1600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dirty="0">
                  <a:solidFill>
                    <a:schemeClr val="tx1"/>
                  </a:solidFill>
                </a:rPr>
                <a:t>Age &lt;= 18</a:t>
              </a:r>
            </a:p>
          </p:txBody>
        </p:sp>
        <p:cxnSp>
          <p:nvCxnSpPr>
            <p:cNvPr id="20" name="肘形连接符 13">
              <a:extLst>
                <a:ext uri="{FF2B5EF4-FFF2-40B4-BE49-F238E27FC236}">
                  <a16:creationId xmlns:a16="http://schemas.microsoft.com/office/drawing/2014/main" id="{6FB12408-B610-AD48-B797-9EDBDECD31DA}"/>
                </a:ext>
              </a:extLst>
            </p:cNvPr>
            <p:cNvCxnSpPr>
              <a:cxnSpLocks/>
              <a:stCxn id="16" idx="2"/>
              <a:endCxn id="14" idx="0"/>
            </p:cNvCxnSpPr>
            <p:nvPr/>
          </p:nvCxnSpPr>
          <p:spPr>
            <a:xfrm rot="5400000">
              <a:off x="3021350" y="2907045"/>
              <a:ext cx="470535" cy="188166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肘形连接符 14">
              <a:extLst>
                <a:ext uri="{FF2B5EF4-FFF2-40B4-BE49-F238E27FC236}">
                  <a16:creationId xmlns:a16="http://schemas.microsoft.com/office/drawing/2014/main" id="{2D3E56C1-105E-D144-8BC6-187596553892}"/>
                </a:ext>
              </a:extLst>
            </p:cNvPr>
            <p:cNvCxnSpPr>
              <a:cxnSpLocks/>
              <a:stCxn id="16" idx="2"/>
              <a:endCxn id="15" idx="0"/>
            </p:cNvCxnSpPr>
            <p:nvPr/>
          </p:nvCxnSpPr>
          <p:spPr>
            <a:xfrm rot="16200000" flipH="1">
              <a:off x="4873009" y="2937047"/>
              <a:ext cx="470535" cy="182165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矩形 15">
              <a:extLst>
                <a:ext uri="{FF2B5EF4-FFF2-40B4-BE49-F238E27FC236}">
                  <a16:creationId xmlns:a16="http://schemas.microsoft.com/office/drawing/2014/main" id="{805D2537-35D5-434E-8629-A6EBAE4BF851}"/>
                </a:ext>
              </a:extLst>
            </p:cNvPr>
            <p:cNvSpPr/>
            <p:nvPr/>
          </p:nvSpPr>
          <p:spPr>
            <a:xfrm>
              <a:off x="1250176" y="5328061"/>
              <a:ext cx="2131219" cy="4772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Study Group</a:t>
              </a:r>
            </a:p>
          </p:txBody>
        </p:sp>
        <p:sp>
          <p:nvSpPr>
            <p:cNvPr id="23" name="矩形 16">
              <a:extLst>
                <a:ext uri="{FF2B5EF4-FFF2-40B4-BE49-F238E27FC236}">
                  <a16:creationId xmlns:a16="http://schemas.microsoft.com/office/drawing/2014/main" id="{CD0AEE93-E7E5-4044-820E-DAF9E8F1CC3A}"/>
                </a:ext>
              </a:extLst>
            </p:cNvPr>
            <p:cNvSpPr/>
            <p:nvPr/>
          </p:nvSpPr>
          <p:spPr>
            <a:xfrm>
              <a:off x="4953496" y="5327585"/>
              <a:ext cx="2131219" cy="4776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Control</a:t>
              </a:r>
            </a:p>
          </p:txBody>
        </p:sp>
        <p:cxnSp>
          <p:nvCxnSpPr>
            <p:cNvPr id="24" name="直接箭头连接符 17">
              <a:extLst>
                <a:ext uri="{FF2B5EF4-FFF2-40B4-BE49-F238E27FC236}">
                  <a16:creationId xmlns:a16="http://schemas.microsoft.com/office/drawing/2014/main" id="{3D1A682C-62BF-7D43-A4A1-CBED45AD5EAA}"/>
                </a:ext>
              </a:extLst>
            </p:cNvPr>
            <p:cNvCxnSpPr>
              <a:stCxn id="14" idx="2"/>
              <a:endCxn id="22" idx="0"/>
            </p:cNvCxnSpPr>
            <p:nvPr/>
          </p:nvCxnSpPr>
          <p:spPr>
            <a:xfrm>
              <a:off x="2316024" y="5046121"/>
              <a:ext cx="0" cy="2819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18">
              <a:extLst>
                <a:ext uri="{FF2B5EF4-FFF2-40B4-BE49-F238E27FC236}">
                  <a16:creationId xmlns:a16="http://schemas.microsoft.com/office/drawing/2014/main" id="{44CB3ABA-16D7-DA4D-B144-AEB0CD37B580}"/>
                </a:ext>
              </a:extLst>
            </p:cNvPr>
            <p:cNvCxnSpPr>
              <a:stCxn id="15" idx="2"/>
              <a:endCxn id="23" idx="0"/>
            </p:cNvCxnSpPr>
            <p:nvPr/>
          </p:nvCxnSpPr>
          <p:spPr>
            <a:xfrm>
              <a:off x="6019344" y="5046121"/>
              <a:ext cx="0" cy="2814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1C7F4BC-739A-9E49-9A6E-0E84756CA4E9}"/>
              </a:ext>
            </a:extLst>
          </p:cNvPr>
          <p:cNvGrpSpPr/>
          <p:nvPr/>
        </p:nvGrpSpPr>
        <p:grpSpPr>
          <a:xfrm>
            <a:off x="77627" y="808634"/>
            <a:ext cx="3990316" cy="460126"/>
            <a:chOff x="77628" y="1442561"/>
            <a:chExt cx="3610779" cy="460126"/>
          </a:xfrm>
        </p:grpSpPr>
        <p:sp>
          <p:nvSpPr>
            <p:cNvPr id="5" name="Shape 6922">
              <a:extLst>
                <a:ext uri="{FF2B5EF4-FFF2-40B4-BE49-F238E27FC236}">
                  <a16:creationId xmlns:a16="http://schemas.microsoft.com/office/drawing/2014/main" id="{DEE482E6-96E6-C64F-AF74-51747C8EAE59}"/>
                </a:ext>
              </a:extLst>
            </p:cNvPr>
            <p:cNvSpPr/>
            <p:nvPr/>
          </p:nvSpPr>
          <p:spPr>
            <a:xfrm>
              <a:off x="77628" y="1442561"/>
              <a:ext cx="3610778" cy="460126"/>
            </a:xfrm>
            <a:prstGeom prst="rect">
              <a:avLst/>
            </a:prstGeom>
            <a:ln w="12700">
              <a:round/>
            </a:ln>
          </p:spPr>
          <p:txBody>
            <a:bodyPr wrap="square" lIns="28575" tIns="28575" rIns="28575" bIns="28575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 algn="l" defTabSz="1216025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Study Design</a:t>
              </a:r>
              <a:r>
                <a:rPr lang="zh-CN" altLang="en-US" sz="24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cont.</a:t>
              </a:r>
            </a:p>
          </p:txBody>
        </p:sp>
        <p:sp>
          <p:nvSpPr>
            <p:cNvPr id="6" name="文本框 6">
              <a:extLst>
                <a:ext uri="{FF2B5EF4-FFF2-40B4-BE49-F238E27FC236}">
                  <a16:creationId xmlns:a16="http://schemas.microsoft.com/office/drawing/2014/main" id="{F73570FC-9623-EF44-BB22-7AFBCF51D1EF}"/>
                </a:ext>
              </a:extLst>
            </p:cNvPr>
            <p:cNvSpPr txBox="1"/>
            <p:nvPr/>
          </p:nvSpPr>
          <p:spPr>
            <a:xfrm>
              <a:off x="1913899" y="1488122"/>
              <a:ext cx="1774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/>
              <a:endParaRPr lang="zh-CN" altLang="en-US" sz="2000" b="1" noProof="0" dirty="0"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ea"/>
                <a:ea typeface="+mj-ea"/>
                <a:sym typeface="+mn-ea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F55B968-0C4A-7149-B3C9-DDCCAE5D1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" y="-1"/>
            <a:ext cx="2813035" cy="762857"/>
          </a:xfrm>
          <a:prstGeom prst="rect">
            <a:avLst/>
          </a:prstGeom>
        </p:spPr>
      </p:pic>
      <p:grpSp>
        <p:nvGrpSpPr>
          <p:cNvPr id="9" name="组合 10">
            <a:extLst>
              <a:ext uri="{FF2B5EF4-FFF2-40B4-BE49-F238E27FC236}">
                <a16:creationId xmlns:a16="http://schemas.microsoft.com/office/drawing/2014/main" id="{66647F40-6405-3A4D-973D-BECBCC1C470D}"/>
              </a:ext>
            </a:extLst>
          </p:cNvPr>
          <p:cNvGrpSpPr/>
          <p:nvPr/>
        </p:nvGrpSpPr>
        <p:grpSpPr>
          <a:xfrm>
            <a:off x="764142" y="1556792"/>
            <a:ext cx="8200346" cy="5145875"/>
            <a:chOff x="1343" y="3129"/>
            <a:chExt cx="16023" cy="7426"/>
          </a:xfrm>
        </p:grpSpPr>
        <p:sp>
          <p:nvSpPr>
            <p:cNvPr id="10" name="AutoShape 21">
              <a:extLst>
                <a:ext uri="{FF2B5EF4-FFF2-40B4-BE49-F238E27FC236}">
                  <a16:creationId xmlns:a16="http://schemas.microsoft.com/office/drawing/2014/main" id="{99D71CD6-C217-D441-9BB4-B16349FFD5CB}"/>
                </a:ext>
              </a:extLst>
            </p:cNvPr>
            <p:cNvSpPr/>
            <p:nvPr/>
          </p:nvSpPr>
          <p:spPr>
            <a:xfrm>
              <a:off x="1343" y="3269"/>
              <a:ext cx="523" cy="390"/>
            </a:xfrm>
            <a:custGeom>
              <a:avLst/>
              <a:gdLst/>
              <a:ahLst/>
              <a:cxnLst>
                <a:cxn ang="0">
                  <a:pos x="9576585" y="1643229"/>
                </a:cxn>
                <a:cxn ang="0">
                  <a:pos x="9576585" y="9576585"/>
                </a:cxn>
                <a:cxn ang="0">
                  <a:pos x="1643229" y="9576585"/>
                </a:cxn>
                <a:cxn ang="0">
                  <a:pos x="1643229" y="1643229"/>
                </a:cxn>
                <a:cxn ang="0">
                  <a:pos x="9576585" y="1643229"/>
                </a:cxn>
                <a:cxn ang="0">
                  <a:pos x="9576585" y="1643229"/>
                </a:cxn>
              </a:cxnLst>
              <a:rect l="0" t="0" r="0" b="0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  <a:moveTo>
                    <a:pt x="16796" y="2882"/>
                  </a:moveTo>
                </a:path>
              </a:pathLst>
            </a:custGeom>
            <a:solidFill>
              <a:srgbClr val="0091D4"/>
            </a:solidFill>
            <a:ln w="12700">
              <a:noFill/>
            </a:ln>
          </p:spPr>
          <p:txBody>
            <a:bodyPr/>
            <a:lstStyle/>
            <a:p>
              <a:endParaRPr lang="zh-CN" altLang="en-US" sz="900"/>
            </a:p>
          </p:txBody>
        </p:sp>
        <p:sp>
          <p:nvSpPr>
            <p:cNvPr id="11" name="AutoShape 22">
              <a:extLst>
                <a:ext uri="{FF2B5EF4-FFF2-40B4-BE49-F238E27FC236}">
                  <a16:creationId xmlns:a16="http://schemas.microsoft.com/office/drawing/2014/main" id="{BC3D7641-7B4B-3F4E-93BE-E09078608A18}"/>
                </a:ext>
              </a:extLst>
            </p:cNvPr>
            <p:cNvSpPr/>
            <p:nvPr/>
          </p:nvSpPr>
          <p:spPr>
            <a:xfrm>
              <a:off x="1343" y="7357"/>
              <a:ext cx="523" cy="390"/>
            </a:xfrm>
            <a:custGeom>
              <a:avLst/>
              <a:gdLst/>
              <a:ahLst/>
              <a:cxnLst>
                <a:cxn ang="0">
                  <a:pos x="9576585" y="1643229"/>
                </a:cxn>
                <a:cxn ang="0">
                  <a:pos x="9576585" y="9576585"/>
                </a:cxn>
                <a:cxn ang="0">
                  <a:pos x="1643229" y="9576585"/>
                </a:cxn>
                <a:cxn ang="0">
                  <a:pos x="1643229" y="1643229"/>
                </a:cxn>
                <a:cxn ang="0">
                  <a:pos x="9576585" y="1643229"/>
                </a:cxn>
                <a:cxn ang="0">
                  <a:pos x="9576585" y="1643229"/>
                </a:cxn>
              </a:cxnLst>
              <a:rect l="0" t="0" r="0" b="0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  <a:moveTo>
                    <a:pt x="16796" y="2882"/>
                  </a:moveTo>
                </a:path>
              </a:pathLst>
            </a:custGeom>
            <a:solidFill>
              <a:srgbClr val="8ED2FF"/>
            </a:solidFill>
            <a:ln w="12700">
              <a:noFill/>
            </a:ln>
          </p:spPr>
          <p:txBody>
            <a:bodyPr/>
            <a:lstStyle/>
            <a:p>
              <a:endParaRPr lang="zh-CN" altLang="en-US" sz="900"/>
            </a:p>
          </p:txBody>
        </p:sp>
        <p:sp>
          <p:nvSpPr>
            <p:cNvPr id="12" name="Text Placeholder 14">
              <a:extLst>
                <a:ext uri="{FF2B5EF4-FFF2-40B4-BE49-F238E27FC236}">
                  <a16:creationId xmlns:a16="http://schemas.microsoft.com/office/drawing/2014/main" id="{49A73A30-E1BA-784F-9767-2BE65014365A}"/>
                </a:ext>
              </a:extLst>
            </p:cNvPr>
            <p:cNvSpPr txBox="1"/>
            <p:nvPr/>
          </p:nvSpPr>
          <p:spPr>
            <a:xfrm>
              <a:off x="1866" y="3129"/>
              <a:ext cx="15467" cy="51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SzTx/>
                <a:buFont typeface="Wingdings" panose="05000000000000000000" pitchFamily="2" charset="2"/>
                <a:buChar char="Ø"/>
                <a:defRPr/>
              </a:pPr>
              <a:r>
                <a:rPr lang="en-US" altLang="zh-CN" b="1" kern="0" dirty="0">
                  <a:ea typeface="微软雅黑" panose="020B0503020204020204" pitchFamily="34" charset="-122"/>
                  <a:sym typeface="+mn-ea"/>
                </a:rPr>
                <a:t>Exposed</a:t>
              </a:r>
              <a:r>
                <a:rPr lang="zh-CN" altLang="en-US" b="1" kern="0" dirty="0"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b="1" kern="0" dirty="0">
                  <a:ea typeface="微软雅黑" panose="020B0503020204020204" pitchFamily="34" charset="-122"/>
                  <a:sym typeface="+mn-ea"/>
                </a:rPr>
                <a:t>variables</a:t>
              </a:r>
              <a:r>
                <a:rPr lang="zh-CN" altLang="en-US" b="1" kern="0" dirty="0"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b="1" kern="0" dirty="0">
                  <a:ea typeface="微软雅黑" panose="020B0503020204020204" pitchFamily="34" charset="-122"/>
                  <a:sym typeface="+mn-ea"/>
                </a:rPr>
                <a:t>of</a:t>
              </a:r>
              <a:r>
                <a:rPr lang="zh-CN" altLang="en-US" b="1" kern="0" dirty="0"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b="1" kern="0" dirty="0">
                  <a:ea typeface="微软雅黑" panose="020B0503020204020204" pitchFamily="34" charset="-122"/>
                  <a:sym typeface="+mn-ea"/>
                </a:rPr>
                <a:t>interest</a:t>
              </a:r>
              <a:r>
                <a:rPr lang="zh-CN" altLang="en-US" b="1" kern="0" dirty="0"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b="1" kern="0" dirty="0">
                  <a:ea typeface="微软雅黑" panose="020B0503020204020204" pitchFamily="34" charset="-122"/>
                  <a:sym typeface="+mn-ea"/>
                </a:rPr>
                <a:t>(first</a:t>
              </a:r>
              <a:r>
                <a:rPr lang="zh-CN" altLang="en-US" b="1" kern="0" dirty="0"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b="1" kern="0" dirty="0">
                  <a:ea typeface="微软雅黑" panose="020B0503020204020204" pitchFamily="34" charset="-122"/>
                  <a:sym typeface="+mn-ea"/>
                </a:rPr>
                <a:t>24</a:t>
              </a:r>
              <a:r>
                <a:rPr lang="zh-CN" altLang="en-US" b="1" kern="0" dirty="0"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b="1" kern="0" dirty="0">
                  <a:ea typeface="微软雅黑" panose="020B0503020204020204" pitchFamily="34" charset="-122"/>
                  <a:sym typeface="+mn-ea"/>
                </a:rPr>
                <a:t>hours</a:t>
              </a:r>
              <a:r>
                <a:rPr lang="zh-CN" altLang="en-US" b="1" kern="0" dirty="0"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b="1" kern="0" dirty="0">
                  <a:ea typeface="微软雅黑" panose="020B0503020204020204" pitchFamily="34" charset="-122"/>
                  <a:sym typeface="+mn-ea"/>
                </a:rPr>
                <a:t>after</a:t>
              </a:r>
              <a:r>
                <a:rPr lang="zh-CN" altLang="en-US" b="1" kern="0" dirty="0"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b="1" kern="0" dirty="0">
                  <a:ea typeface="微软雅黑" panose="020B0503020204020204" pitchFamily="34" charset="-122"/>
                  <a:sym typeface="+mn-ea"/>
                </a:rPr>
                <a:t>ICU</a:t>
              </a:r>
              <a:r>
                <a:rPr lang="zh-CN" altLang="en-US" b="1" kern="0" dirty="0"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b="1" kern="0" dirty="0">
                  <a:ea typeface="微软雅黑" panose="020B0503020204020204" pitchFamily="34" charset="-122"/>
                  <a:sym typeface="+mn-ea"/>
                </a:rPr>
                <a:t>admission)</a:t>
              </a:r>
            </a:p>
            <a:p>
              <a:pPr>
                <a:spcAft>
                  <a:spcPts val="1200"/>
                </a:spcAft>
                <a:buClr>
                  <a:srgbClr val="C00000"/>
                </a:buClr>
                <a:buFont typeface="Wingdings" pitchFamily="2" charset="2"/>
                <a:buChar char="Ø"/>
                <a:defRPr/>
              </a:pPr>
              <a:r>
                <a:rPr lang="en-US" sz="1400" b="1" dirty="0"/>
                <a:t>(1)Physiological data</a:t>
              </a:r>
              <a:r>
                <a:rPr lang="zh-CN" altLang="en-US" sz="1400" b="1" dirty="0"/>
                <a:t>：</a:t>
              </a:r>
              <a:r>
                <a:rPr lang="en-US" sz="1100" dirty="0"/>
                <a:t>T/BP/HR/RR/ oxygen saturation/ Hemodynamic data</a:t>
              </a:r>
              <a:endParaRPr lang="zh-CN" altLang="en-US" sz="1100" dirty="0"/>
            </a:p>
            <a:p>
              <a:pPr>
                <a:spcAft>
                  <a:spcPts val="1200"/>
                </a:spcAft>
                <a:buClr>
                  <a:srgbClr val="C00000"/>
                </a:buClr>
                <a:buFont typeface="Wingdings" pitchFamily="2" charset="2"/>
                <a:buChar char="Ø"/>
                <a:defRPr/>
              </a:pPr>
              <a:r>
                <a:rPr lang="en-US" sz="1400" b="1" dirty="0"/>
                <a:t>(2)Laboratory result</a:t>
              </a:r>
              <a:r>
                <a:rPr lang="zh-CN" altLang="en-US" sz="1400" b="1" dirty="0"/>
                <a:t>：</a:t>
              </a:r>
              <a:r>
                <a:rPr lang="en-US" sz="1100" dirty="0"/>
                <a:t>Arterial PH / arterial blood PCO2 /arterial blood PO2/ blood Ca+ /blood K+/WBC/Neutrophils/Lymphocytes/RBC/HGB /PLT/PCT/ Blood Glucose /BLA/ Cr / BUN / URINE ROUTINE/ ALT/AST/ IL/CD4,8/microbial</a:t>
              </a:r>
              <a:endParaRPr lang="zh-CN" altLang="en-US" sz="1100" dirty="0"/>
            </a:p>
            <a:p>
              <a:pPr>
                <a:spcAft>
                  <a:spcPts val="1200"/>
                </a:spcAft>
                <a:buClr>
                  <a:srgbClr val="C00000"/>
                </a:buClr>
                <a:buFont typeface="Wingdings" pitchFamily="2" charset="2"/>
                <a:buChar char="Ø"/>
                <a:defRPr/>
              </a:pPr>
              <a:r>
                <a:rPr lang="en-US" sz="1100" dirty="0"/>
                <a:t> </a:t>
              </a:r>
              <a:r>
                <a:rPr lang="en-US" sz="1400" b="1" dirty="0"/>
                <a:t>(3)Fluid balance</a:t>
              </a:r>
              <a:r>
                <a:rPr lang="zh-CN" altLang="en-US" sz="1400" b="1" dirty="0"/>
                <a:t>：</a:t>
              </a:r>
              <a:r>
                <a:rPr lang="en-US" sz="1100" dirty="0"/>
                <a:t>IVF/oral fluids/medications/urine/stools/other body fluids</a:t>
              </a:r>
              <a:endParaRPr lang="zh-CN" altLang="en-US" sz="1100" dirty="0"/>
            </a:p>
            <a:p>
              <a:pPr>
                <a:spcAft>
                  <a:spcPts val="1200"/>
                </a:spcAft>
                <a:buClr>
                  <a:srgbClr val="C00000"/>
                </a:buClr>
                <a:buFont typeface="Wingdings" pitchFamily="2" charset="2"/>
                <a:buChar char="Ø"/>
                <a:defRPr/>
              </a:pPr>
              <a:r>
                <a:rPr lang="en-US" sz="1400" b="1" dirty="0"/>
                <a:t>(4)Score</a:t>
              </a:r>
              <a:r>
                <a:rPr lang="zh-CN" altLang="en-US" sz="1400" b="1" dirty="0"/>
                <a:t>：</a:t>
              </a:r>
              <a:r>
                <a:rPr lang="en-US" sz="1100" dirty="0"/>
                <a:t>GCS /SOFA/ PRISM III /ISS </a:t>
              </a:r>
              <a:r>
                <a:rPr lang="en-US" altLang="zh-CN" sz="1100" dirty="0"/>
                <a:t>/</a:t>
              </a:r>
              <a:r>
                <a:rPr lang="en-US" sz="1100" dirty="0"/>
                <a:t>Shock index</a:t>
              </a:r>
              <a:endParaRPr lang="zh-CN" altLang="en-US" sz="1100" dirty="0"/>
            </a:p>
            <a:p>
              <a:pPr>
                <a:spcAft>
                  <a:spcPts val="1200"/>
                </a:spcAft>
                <a:buClr>
                  <a:srgbClr val="C00000"/>
                </a:buClr>
                <a:buFont typeface="Wingdings" pitchFamily="2" charset="2"/>
                <a:buChar char="Ø"/>
                <a:defRPr/>
              </a:pPr>
              <a:r>
                <a:rPr lang="en-US" sz="1400" b="1" dirty="0"/>
                <a:t>(5)Demographic information</a:t>
              </a:r>
              <a:r>
                <a:rPr lang="zh-CN" altLang="en-US" sz="1400" b="1" dirty="0"/>
                <a:t>：</a:t>
              </a:r>
              <a:r>
                <a:rPr lang="en-US" sz="1100" dirty="0"/>
                <a:t>age/sex/weight/ underlying disease/trauma site</a:t>
              </a:r>
              <a:endParaRPr lang="zh-CN" altLang="en-US" sz="1100" dirty="0"/>
            </a:p>
            <a:p>
              <a:pPr>
                <a:spcAft>
                  <a:spcPts val="1200"/>
                </a:spcAft>
                <a:buClr>
                  <a:srgbClr val="C00000"/>
                </a:buClr>
                <a:buFont typeface="Wingdings" pitchFamily="2" charset="2"/>
                <a:buChar char="Ø"/>
                <a:defRPr/>
              </a:pPr>
              <a:r>
                <a:rPr lang="en-US" sz="1400" b="1" dirty="0"/>
                <a:t>(6)Clinical intervention</a:t>
              </a:r>
              <a:r>
                <a:rPr lang="zh-CN" altLang="en-US" sz="1400" b="1" dirty="0"/>
                <a:t>：</a:t>
              </a:r>
              <a:r>
                <a:rPr lang="en-US" sz="1100" dirty="0"/>
                <a:t>Mechanical ventilation (time)/diuretic use/vasopressor use/ PICCO use</a:t>
              </a:r>
              <a:endParaRPr lang="zh-CN" altLang="en-US" sz="1100" dirty="0"/>
            </a:p>
            <a:p>
              <a:pPr marL="800100" lvl="1" indent="-342900" eaLnBrk="0" hangingPunct="0">
                <a:lnSpc>
                  <a:spcPct val="150000"/>
                </a:lnSpc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Ø"/>
                <a:defRPr/>
              </a:pPr>
              <a:endParaRPr lang="en-US" altLang="zh-CN" sz="2000" b="1" kern="0" noProof="0" dirty="0">
                <a:ln>
                  <a:noFill/>
                </a:ln>
                <a:effectLst/>
                <a:uLnTx/>
                <a:uFillTx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3" name="Text Placeholder 14">
              <a:extLst>
                <a:ext uri="{FF2B5EF4-FFF2-40B4-BE49-F238E27FC236}">
                  <a16:creationId xmlns:a16="http://schemas.microsoft.com/office/drawing/2014/main" id="{F68F12FF-F2B0-9F4C-BE32-4298014B4E9A}"/>
                </a:ext>
              </a:extLst>
            </p:cNvPr>
            <p:cNvSpPr txBox="1"/>
            <p:nvPr/>
          </p:nvSpPr>
          <p:spPr>
            <a:xfrm>
              <a:off x="1899" y="7253"/>
              <a:ext cx="15467" cy="33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SzTx/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b="1" kern="0" noProof="0" dirty="0">
                  <a:ln>
                    <a:noFill/>
                  </a:ln>
                  <a:effectLst/>
                  <a:uLnTx/>
                  <a:uFillTx/>
                  <a:ea typeface="微软雅黑" panose="020B0503020204020204" pitchFamily="34" charset="-122"/>
                  <a:sym typeface="+mn-ea"/>
                </a:rPr>
                <a:t>Outcome</a:t>
              </a:r>
              <a:r>
                <a:rPr lang="zh-CN" altLang="en-US" sz="2000" b="1" kern="0" noProof="0" dirty="0">
                  <a:ln>
                    <a:noFill/>
                  </a:ln>
                  <a:effectLst/>
                  <a:uLnTx/>
                  <a:uFillTx/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sz="2000" b="1" kern="0" noProof="0" dirty="0">
                  <a:ln>
                    <a:noFill/>
                  </a:ln>
                  <a:effectLst/>
                  <a:uLnTx/>
                  <a:uFillTx/>
                  <a:ea typeface="微软雅黑" panose="020B0503020204020204" pitchFamily="34" charset="-122"/>
                  <a:sym typeface="+mn-ea"/>
                </a:rPr>
                <a:t>of</a:t>
              </a:r>
              <a:r>
                <a:rPr lang="zh-CN" altLang="en-US" sz="2000" b="1" kern="0" noProof="0" dirty="0">
                  <a:ln>
                    <a:noFill/>
                  </a:ln>
                  <a:effectLst/>
                  <a:uLnTx/>
                  <a:uFillTx/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sz="2000" b="1" kern="0" noProof="0" dirty="0">
                  <a:ln>
                    <a:noFill/>
                  </a:ln>
                  <a:effectLst/>
                  <a:uLnTx/>
                  <a:uFillTx/>
                  <a:ea typeface="微软雅黑" panose="020B0503020204020204" pitchFamily="34" charset="-122"/>
                  <a:sym typeface="+mn-ea"/>
                </a:rPr>
                <a:t>interest</a:t>
              </a:r>
            </a:p>
            <a:p>
              <a:pPr marL="800100" lvl="1" indent="-342900" eaLnBrk="0" hangingPunct="0">
                <a:lnSpc>
                  <a:spcPct val="150000"/>
                </a:lnSpc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b="1" kern="0" dirty="0">
                  <a:ea typeface="微软雅黑" panose="020B0503020204020204" pitchFamily="34" charset="-122"/>
                  <a:sym typeface="+mn-ea"/>
                </a:rPr>
                <a:t>Sepsis</a:t>
              </a:r>
              <a:r>
                <a:rPr lang="zh-CN" altLang="en-US" sz="2000" b="1" kern="0" dirty="0">
                  <a:ea typeface="微软雅黑" panose="020B0503020204020204" pitchFamily="34" charset="-122"/>
                  <a:sym typeface="+mn-ea"/>
                </a:rPr>
                <a:t> </a:t>
              </a:r>
              <a:endParaRPr lang="en-AU" altLang="zh-CN" sz="2000" b="1" kern="0" dirty="0">
                <a:ea typeface="微软雅黑" panose="020B0503020204020204" pitchFamily="34" charset="-122"/>
                <a:sym typeface="+mn-ea"/>
              </a:endParaRPr>
            </a:p>
            <a:p>
              <a:pPr marL="800100" lvl="1" indent="-342900" eaLnBrk="0" hangingPunct="0">
                <a:lnSpc>
                  <a:spcPct val="150000"/>
                </a:lnSpc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sz="1600" kern="0" dirty="0">
                  <a:ea typeface="微软雅黑" panose="020B0503020204020204" pitchFamily="34" charset="-122"/>
                  <a:sym typeface="+mn-ea"/>
                </a:rPr>
                <a:t>In-hospital</a:t>
              </a:r>
              <a:r>
                <a:rPr lang="zh-CN" altLang="en-US" sz="1600" kern="0" dirty="0"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sz="1600" kern="0" dirty="0">
                  <a:ea typeface="微软雅黑" panose="020B0503020204020204" pitchFamily="34" charset="-122"/>
                  <a:sym typeface="+mn-ea"/>
                </a:rPr>
                <a:t>mortality</a:t>
              </a:r>
            </a:p>
            <a:p>
              <a:pPr marL="800100" lvl="1" indent="-342900" eaLnBrk="0" hangingPunct="0">
                <a:lnSpc>
                  <a:spcPct val="150000"/>
                </a:lnSpc>
                <a:spcBef>
                  <a:spcPct val="20000"/>
                </a:spcBef>
                <a:buClr>
                  <a:srgbClr val="C00000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sz="1600" kern="0" dirty="0">
                  <a:ea typeface="微软雅黑" panose="020B0503020204020204" pitchFamily="34" charset="-122"/>
                  <a:sym typeface="+mn-ea"/>
                </a:rPr>
                <a:t>Length</a:t>
              </a:r>
              <a:r>
                <a:rPr lang="zh-CN" altLang="en-US" sz="1600" kern="0" dirty="0"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sz="1600" kern="0" dirty="0">
                  <a:ea typeface="微软雅黑" panose="020B0503020204020204" pitchFamily="34" charset="-122"/>
                  <a:sym typeface="+mn-ea"/>
                </a:rPr>
                <a:t>of</a:t>
              </a:r>
              <a:r>
                <a:rPr lang="zh-CN" altLang="en-US" sz="1600" kern="0" dirty="0"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sz="1600" kern="0" dirty="0">
                  <a:ea typeface="微软雅黑" panose="020B0503020204020204" pitchFamily="34" charset="-122"/>
                  <a:sym typeface="+mn-ea"/>
                </a:rPr>
                <a:t>hospital</a:t>
              </a:r>
              <a:r>
                <a:rPr lang="zh-CN" altLang="en-US" sz="1600" kern="0" dirty="0"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sz="1600" kern="0" dirty="0">
                  <a:ea typeface="微软雅黑" panose="020B0503020204020204" pitchFamily="34" charset="-122"/>
                  <a:sym typeface="+mn-ea"/>
                </a:rPr>
                <a:t>stay</a:t>
              </a:r>
              <a:endParaRPr lang="en-AU" altLang="zh-CN" sz="1600" kern="0" dirty="0">
                <a:ea typeface="微软雅黑" panose="020B0503020204020204" pitchFamily="34" charset="-122"/>
                <a:sym typeface="+mn-ea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00000"/>
                </a:buClr>
                <a:buSzTx/>
                <a:buFont typeface="Wingdings" panose="05000000000000000000" pitchFamily="2" charset="2"/>
                <a:buChar char="Ø"/>
                <a:defRPr/>
              </a:pPr>
              <a:endParaRPr lang="zh-CN" altLang="en-US" sz="2000" b="1" kern="0" noProof="0" dirty="0">
                <a:ln>
                  <a:noFill/>
                </a:ln>
                <a:effectLst/>
                <a:uLnTx/>
                <a:uFillTx/>
                <a:ea typeface="微软雅黑" panose="020B0503020204020204" pitchFamily="34" charset="-122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52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CDA4D60-CE23-234C-82C6-96CFC37FC466}"/>
              </a:ext>
            </a:extLst>
          </p:cNvPr>
          <p:cNvGrpSpPr/>
          <p:nvPr/>
        </p:nvGrpSpPr>
        <p:grpSpPr>
          <a:xfrm>
            <a:off x="77628" y="836712"/>
            <a:ext cx="3198227" cy="460126"/>
            <a:chOff x="77629" y="1442561"/>
            <a:chExt cx="2830830" cy="460126"/>
          </a:xfrm>
        </p:grpSpPr>
        <p:sp>
          <p:nvSpPr>
            <p:cNvPr id="8" name="Shape 6922"/>
            <p:cNvSpPr/>
            <p:nvPr/>
          </p:nvSpPr>
          <p:spPr>
            <a:xfrm>
              <a:off x="77629" y="1442561"/>
              <a:ext cx="1943576" cy="460126"/>
            </a:xfrm>
            <a:prstGeom prst="rect">
              <a:avLst/>
            </a:prstGeom>
            <a:ln w="12700">
              <a:round/>
            </a:ln>
          </p:spPr>
          <p:txBody>
            <a:bodyPr wrap="square" lIns="28575" tIns="28575" rIns="28575" bIns="28575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 algn="l" defTabSz="1216025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Results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33951" y="1472569"/>
              <a:ext cx="1774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/>
              <a:r>
                <a:rPr lang="zh-CN" altLang="en-US" sz="2000" b="1" noProof="0" dirty="0"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+mj-ea"/>
                  <a:ea typeface="+mj-ea"/>
                  <a:sym typeface="+mn-ea"/>
                </a:rPr>
                <a:t>研究结果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81AA09B-D08A-BC47-9C38-087B77330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" y="-1"/>
            <a:ext cx="2813035" cy="76285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A11FE14-D4D2-BE4E-9057-9E2FF1697CA7}"/>
              </a:ext>
            </a:extLst>
          </p:cNvPr>
          <p:cNvGrpSpPr/>
          <p:nvPr/>
        </p:nvGrpSpPr>
        <p:grpSpPr>
          <a:xfrm>
            <a:off x="107504" y="1340768"/>
            <a:ext cx="3001513" cy="399340"/>
            <a:chOff x="173133" y="1844824"/>
            <a:chExt cx="3001513" cy="399340"/>
          </a:xfrm>
        </p:grpSpPr>
        <p:sp>
          <p:nvSpPr>
            <p:cNvPr id="13" name="Shape 6922">
              <a:extLst>
                <a:ext uri="{FF2B5EF4-FFF2-40B4-BE49-F238E27FC236}">
                  <a16:creationId xmlns:a16="http://schemas.microsoft.com/office/drawing/2014/main" id="{1DF27223-1A1D-BA4C-BA34-2336475A82A0}"/>
                </a:ext>
              </a:extLst>
            </p:cNvPr>
            <p:cNvSpPr/>
            <p:nvPr/>
          </p:nvSpPr>
          <p:spPr>
            <a:xfrm>
              <a:off x="173133" y="1844824"/>
              <a:ext cx="2195821" cy="393121"/>
            </a:xfrm>
            <a:prstGeom prst="rect">
              <a:avLst/>
            </a:prstGeom>
            <a:ln w="12700">
              <a:round/>
            </a:ln>
          </p:spPr>
          <p:txBody>
            <a:bodyPr wrap="square" lIns="28575" tIns="28575" rIns="28575" bIns="28575">
              <a:spAutoFit/>
            </a:bodyPr>
            <a:lstStyle>
              <a:lvl1pPr>
                <a:buClr>
                  <a:srgbClr val="B5B5B5"/>
                </a:buClr>
                <a:defRPr sz="1100">
                  <a:solidFill>
                    <a:srgbClr val="B5B5B5"/>
                  </a:solidFill>
                  <a:uFill>
                    <a:solidFill>
                      <a:srgbClr val="B5B5B5"/>
                    </a:solidFill>
                  </a:uFill>
                </a:defRPr>
              </a:lvl1pPr>
            </a:lstStyle>
            <a:p>
              <a:pPr lvl="0" algn="l" defTabSz="1216025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20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</a:t>
              </a:r>
              <a:r>
                <a:rPr lang="en-US" altLang="zh-CN" sz="2000" b="1" dirty="0">
                  <a:solidFill>
                    <a:schemeClr val="tx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emographics</a:t>
              </a:r>
            </a:p>
          </p:txBody>
        </p:sp>
        <p:sp>
          <p:nvSpPr>
            <p:cNvPr id="14" name="文本框 6">
              <a:extLst>
                <a:ext uri="{FF2B5EF4-FFF2-40B4-BE49-F238E27FC236}">
                  <a16:creationId xmlns:a16="http://schemas.microsoft.com/office/drawing/2014/main" id="{7DFB874A-4381-8F47-A370-65D3BEE073AC}"/>
                </a:ext>
              </a:extLst>
            </p:cNvPr>
            <p:cNvSpPr txBox="1"/>
            <p:nvPr/>
          </p:nvSpPr>
          <p:spPr>
            <a:xfrm>
              <a:off x="1979712" y="1874832"/>
              <a:ext cx="1194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/>
              <a:r>
                <a:rPr lang="zh-CN" altLang="en-US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sym typeface="+mn-ea"/>
                </a:rPr>
                <a:t>人口特征</a:t>
              </a:r>
              <a:endParaRPr lang="zh-CN" altLang="en-US" b="1" noProof="0" dirty="0"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ea"/>
                <a:ea typeface="+mj-ea"/>
                <a:sym typeface="+mn-ea"/>
              </a:endParaRPr>
            </a:p>
          </p:txBody>
        </p:sp>
      </p:grpSp>
      <p:sp>
        <p:nvSpPr>
          <p:cNvPr id="21" name="Shape 6922">
            <a:extLst>
              <a:ext uri="{FF2B5EF4-FFF2-40B4-BE49-F238E27FC236}">
                <a16:creationId xmlns:a16="http://schemas.microsoft.com/office/drawing/2014/main" id="{DFBA069B-CD8B-6A4A-9616-8BC3CB4DE8E9}"/>
              </a:ext>
            </a:extLst>
          </p:cNvPr>
          <p:cNvSpPr/>
          <p:nvPr/>
        </p:nvSpPr>
        <p:spPr>
          <a:xfrm>
            <a:off x="395536" y="5859402"/>
            <a:ext cx="8064896" cy="670696"/>
          </a:xfrm>
          <a:prstGeom prst="rect">
            <a:avLst/>
          </a:prstGeom>
          <a:ln w="12700">
            <a:round/>
          </a:ln>
        </p:spPr>
        <p:txBody>
          <a:bodyPr wrap="square" lIns="28575" tIns="28575" rIns="28575" bIns="28575">
            <a:spAutoFit/>
          </a:bodyPr>
          <a:lstStyle>
            <a:lvl1pPr>
              <a:buClr>
                <a:srgbClr val="B5B5B5"/>
              </a:buClr>
              <a:defRPr sz="11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</a:defRPr>
            </a:lvl1pPr>
          </a:lstStyle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Rank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Sum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Test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for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continuous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variable</a:t>
            </a:r>
            <a:r>
              <a:rPr lang="en-US" altLang="zh-CN" sz="16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s;</a:t>
            </a:r>
            <a:r>
              <a:rPr lang="zh-CN" altLang="en-US" sz="16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Fisher</a:t>
            </a:r>
            <a:r>
              <a:rPr lang="zh-CN" altLang="en-US" sz="16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test</a:t>
            </a:r>
            <a:r>
              <a:rPr lang="zh-CN" altLang="en-US" sz="16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for</a:t>
            </a:r>
            <a:r>
              <a:rPr lang="zh-CN" altLang="en-US" sz="16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categorical</a:t>
            </a:r>
            <a:r>
              <a:rPr lang="zh-CN" altLang="en-US" sz="16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variables</a:t>
            </a:r>
            <a:r>
              <a:rPr lang="zh-CN" altLang="en-US" sz="16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600" b="1" dirty="0">
              <a:solidFill>
                <a:schemeClr val="tx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l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6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7ADE7B-A4DB-2E44-A520-81804C2A8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40" y="1755854"/>
            <a:ext cx="5873319" cy="40753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922">
            <a:extLst>
              <a:ext uri="{FF2B5EF4-FFF2-40B4-BE49-F238E27FC236}">
                <a16:creationId xmlns:a16="http://schemas.microsoft.com/office/drawing/2014/main" id="{784C7766-5763-7A4B-B500-B55224CAA3CE}"/>
              </a:ext>
            </a:extLst>
          </p:cNvPr>
          <p:cNvSpPr/>
          <p:nvPr/>
        </p:nvSpPr>
        <p:spPr>
          <a:xfrm>
            <a:off x="77628" y="836712"/>
            <a:ext cx="2195821" cy="460126"/>
          </a:xfrm>
          <a:prstGeom prst="rect">
            <a:avLst/>
          </a:prstGeom>
          <a:ln w="12700">
            <a:round/>
          </a:ln>
        </p:spPr>
        <p:txBody>
          <a:bodyPr wrap="square" lIns="28575" tIns="28575" rIns="28575" bIns="28575">
            <a:spAutoFit/>
          </a:bodyPr>
          <a:lstStyle>
            <a:lvl1pPr>
              <a:buClr>
                <a:srgbClr val="B5B5B5"/>
              </a:buClr>
              <a:defRPr sz="11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</a:defRPr>
            </a:lvl1pPr>
          </a:lstStyle>
          <a:p>
            <a:pPr lvl="0" algn="l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Results</a:t>
            </a: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DF26D-9033-7045-A4DB-AF559D789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" y="-1"/>
            <a:ext cx="2813035" cy="76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880851-A267-E74A-9329-CA8FBBD4D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81" y="1762059"/>
            <a:ext cx="8473838" cy="3827181"/>
          </a:xfrm>
          <a:prstGeom prst="rect">
            <a:avLst/>
          </a:prstGeom>
        </p:spPr>
      </p:pic>
      <p:sp>
        <p:nvSpPr>
          <p:cNvPr id="11" name="Shape 6922">
            <a:extLst>
              <a:ext uri="{FF2B5EF4-FFF2-40B4-BE49-F238E27FC236}">
                <a16:creationId xmlns:a16="http://schemas.microsoft.com/office/drawing/2014/main" id="{3ADDC7A1-106B-B742-84DF-DAC83088405B}"/>
              </a:ext>
            </a:extLst>
          </p:cNvPr>
          <p:cNvSpPr/>
          <p:nvPr/>
        </p:nvSpPr>
        <p:spPr>
          <a:xfrm>
            <a:off x="2976271" y="752956"/>
            <a:ext cx="5832648" cy="1195392"/>
          </a:xfrm>
          <a:prstGeom prst="rect">
            <a:avLst/>
          </a:prstGeom>
          <a:ln w="12700">
            <a:round/>
          </a:ln>
        </p:spPr>
        <p:txBody>
          <a:bodyPr wrap="square" lIns="28575" tIns="28575" rIns="28575" bIns="28575">
            <a:spAutoFit/>
          </a:bodyPr>
          <a:lstStyle>
            <a:lvl1pPr>
              <a:buClr>
                <a:srgbClr val="B5B5B5"/>
              </a:buClr>
              <a:defRPr sz="11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</a:defRPr>
            </a:lvl1pPr>
          </a:lstStyle>
          <a:p>
            <a:pPr lvl="0" algn="l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Length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of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hospital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and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ICU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stay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in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septic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and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non-septic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patients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AU" altLang="zh-CN" sz="2000" b="1" dirty="0">
              <a:solidFill>
                <a:schemeClr val="tx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l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脓毒症与非脓毒症病人住院</a:t>
            </a:r>
            <a:r>
              <a:rPr lang="zh-CN" altLang="en-AU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及</a:t>
            </a: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ICU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时长比较  </a:t>
            </a:r>
            <a:endParaRPr lang="en-US" altLang="zh-CN" sz="2000" b="1" dirty="0">
              <a:solidFill>
                <a:schemeClr val="tx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245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D0452E8-B0CB-3648-8CDA-FDEFD6FE5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528946"/>
            <a:ext cx="5112568" cy="4127578"/>
          </a:xfrm>
          <a:prstGeom prst="rect">
            <a:avLst/>
          </a:prstGeom>
        </p:spPr>
      </p:pic>
      <p:graphicFrame>
        <p:nvGraphicFramePr>
          <p:cNvPr id="6" name="表格 3">
            <a:extLst>
              <a:ext uri="{FF2B5EF4-FFF2-40B4-BE49-F238E27FC236}">
                <a16:creationId xmlns:a16="http://schemas.microsoft.com/office/drawing/2014/main" id="{2FC7EF35-6658-514E-8D89-5832B2AB3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06858"/>
              </p:ext>
            </p:extLst>
          </p:nvPr>
        </p:nvGraphicFramePr>
        <p:xfrm>
          <a:off x="2267744" y="4754840"/>
          <a:ext cx="655272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182">
                  <a:extLst>
                    <a:ext uri="{9D8B030D-6E8A-4147-A177-3AD203B41FA5}">
                      <a16:colId xmlns:a16="http://schemas.microsoft.com/office/drawing/2014/main" val="3575794372"/>
                    </a:ext>
                  </a:extLst>
                </a:gridCol>
                <a:gridCol w="1638182">
                  <a:extLst>
                    <a:ext uri="{9D8B030D-6E8A-4147-A177-3AD203B41FA5}">
                      <a16:colId xmlns:a16="http://schemas.microsoft.com/office/drawing/2014/main" val="2834695807"/>
                    </a:ext>
                  </a:extLst>
                </a:gridCol>
                <a:gridCol w="1638182">
                  <a:extLst>
                    <a:ext uri="{9D8B030D-6E8A-4147-A177-3AD203B41FA5}">
                      <a16:colId xmlns:a16="http://schemas.microsoft.com/office/drawing/2014/main" val="2922224464"/>
                    </a:ext>
                  </a:extLst>
                </a:gridCol>
                <a:gridCol w="1638182">
                  <a:extLst>
                    <a:ext uri="{9D8B030D-6E8A-4147-A177-3AD203B41FA5}">
                      <a16:colId xmlns:a16="http://schemas.microsoft.com/office/drawing/2014/main" val="3122242007"/>
                    </a:ext>
                  </a:extLst>
                </a:gridCol>
              </a:tblGrid>
              <a:tr h="474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task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AUC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ACC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Recall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677563"/>
                  </a:ext>
                </a:extLst>
              </a:tr>
              <a:tr h="474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FF0000"/>
                          </a:solidFill>
                        </a:rPr>
                        <a:t>Sepsis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FF0000"/>
                          </a:solidFill>
                        </a:rPr>
                        <a:t>65.3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FF0000"/>
                          </a:solidFill>
                        </a:rPr>
                        <a:t>75.79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495181"/>
                  </a:ext>
                </a:extLst>
              </a:tr>
              <a:tr h="474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Mortality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81.12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90.23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70.73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02257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40DE2C8-62EA-AD44-B707-1C9AE3FA0AE6}"/>
              </a:ext>
            </a:extLst>
          </p:cNvPr>
          <p:cNvSpPr/>
          <p:nvPr/>
        </p:nvSpPr>
        <p:spPr>
          <a:xfrm>
            <a:off x="600323" y="1124744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SuperLearner</a:t>
            </a:r>
            <a:endParaRPr lang="en-AU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7E78BD-205B-4D49-83B7-4A792807E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608736"/>
            <a:ext cx="1984874" cy="303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25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F0B54-868A-6A49-9065-0E4977BC2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" y="-1"/>
            <a:ext cx="2813035" cy="762857"/>
          </a:xfrm>
          <a:prstGeom prst="rect">
            <a:avLst/>
          </a:prstGeom>
        </p:spPr>
      </p:pic>
      <p:sp>
        <p:nvSpPr>
          <p:cNvPr id="6" name="Shape 6922">
            <a:extLst>
              <a:ext uri="{FF2B5EF4-FFF2-40B4-BE49-F238E27FC236}">
                <a16:creationId xmlns:a16="http://schemas.microsoft.com/office/drawing/2014/main" id="{EC7CDFEB-0EB3-3248-937C-FBE2EF024251}"/>
              </a:ext>
            </a:extLst>
          </p:cNvPr>
          <p:cNvSpPr/>
          <p:nvPr/>
        </p:nvSpPr>
        <p:spPr>
          <a:xfrm>
            <a:off x="77628" y="836712"/>
            <a:ext cx="2334132" cy="460126"/>
          </a:xfrm>
          <a:prstGeom prst="rect">
            <a:avLst/>
          </a:prstGeom>
          <a:ln w="12700">
            <a:round/>
          </a:ln>
        </p:spPr>
        <p:txBody>
          <a:bodyPr wrap="square" lIns="28575" tIns="28575" rIns="28575" bIns="28575">
            <a:spAutoFit/>
          </a:bodyPr>
          <a:lstStyle>
            <a:lvl1pPr>
              <a:buClr>
                <a:srgbClr val="B5B5B5"/>
              </a:buClr>
              <a:defRPr sz="11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</a:defRPr>
            </a:lvl1pPr>
          </a:lstStyle>
          <a:p>
            <a:pPr lvl="0" algn="l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Results</a:t>
            </a: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cont.</a:t>
            </a: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4A6B9F-BE8F-E941-B25E-BD1051BE9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399992"/>
              </p:ext>
            </p:extLst>
          </p:nvPr>
        </p:nvGraphicFramePr>
        <p:xfrm>
          <a:off x="77628" y="1810354"/>
          <a:ext cx="3302000" cy="16256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405039656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5817036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25921641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14938647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  <a:r>
                        <a:rPr lang="en-AU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odel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auc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55215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GC</a:t>
                      </a:r>
                      <a:r>
                        <a:rPr lang="en-US" altLang="zh-C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Forest</a:t>
                      </a:r>
                      <a:endParaRPr lang="en-AU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  <a:endParaRPr lang="en-AU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  <a:endParaRPr lang="en-AU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0.452</a:t>
                      </a:r>
                      <a:endParaRPr lang="en-AU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7642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0.7502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0.7519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0.2012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4520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svm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0.675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0.3368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0.9512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671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knn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0.6266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0.7398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0.2622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98892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0.7177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0.7474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0.2866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35170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0.5805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0.6707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0.4024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25020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gb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0.7405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0.7383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0.3049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037208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DDD58A9-E6EF-6C41-B7E0-852260525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612767"/>
            <a:ext cx="4743112" cy="4643177"/>
          </a:xfrm>
          <a:prstGeom prst="rect">
            <a:avLst/>
          </a:prstGeom>
        </p:spPr>
      </p:pic>
      <p:sp>
        <p:nvSpPr>
          <p:cNvPr id="11" name="Shape 6922">
            <a:extLst>
              <a:ext uri="{FF2B5EF4-FFF2-40B4-BE49-F238E27FC236}">
                <a16:creationId xmlns:a16="http://schemas.microsoft.com/office/drawing/2014/main" id="{52A863D1-D36D-F94D-9044-10AA0E5FBB92}"/>
              </a:ext>
            </a:extLst>
          </p:cNvPr>
          <p:cNvSpPr/>
          <p:nvPr/>
        </p:nvSpPr>
        <p:spPr>
          <a:xfrm>
            <a:off x="82359" y="1415181"/>
            <a:ext cx="2041369" cy="395173"/>
          </a:xfrm>
          <a:prstGeom prst="rect">
            <a:avLst/>
          </a:prstGeom>
          <a:ln w="12700">
            <a:round/>
          </a:ln>
        </p:spPr>
        <p:txBody>
          <a:bodyPr wrap="square" lIns="28575" tIns="28575" rIns="28575" bIns="28575">
            <a:spAutoFit/>
          </a:bodyPr>
          <a:lstStyle>
            <a:lvl1pPr>
              <a:buClr>
                <a:srgbClr val="B5B5B5"/>
              </a:buClr>
              <a:defRPr sz="1100">
                <a:solidFill>
                  <a:srgbClr val="B5B5B5"/>
                </a:solidFill>
                <a:uFill>
                  <a:solidFill>
                    <a:srgbClr val="B5B5B5"/>
                  </a:solidFill>
                </a:uFill>
              </a:defRPr>
            </a:lvl1pPr>
          </a:lstStyle>
          <a:p>
            <a:pPr lvl="0" algn="l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Sepsis</a:t>
            </a:r>
            <a:r>
              <a:rPr lang="zh-CN" altLang="en-US" sz="20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脓毒症</a:t>
            </a:r>
            <a:endParaRPr lang="en-US" altLang="zh-CN" sz="2000" b="1" dirty="0">
              <a:solidFill>
                <a:schemeClr val="tx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D05A12-F9BB-4D48-8B26-3D2BA0487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64870"/>
            <a:ext cx="3929617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873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596</Words>
  <Application>Microsoft Macintosh PowerPoint</Application>
  <PresentationFormat>On-screen Show (4:3)</PresentationFormat>
  <Paragraphs>164</Paragraphs>
  <Slides>15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宋体</vt:lpstr>
      <vt:lpstr>Arial</vt:lpstr>
      <vt:lpstr>Calibri</vt:lpstr>
      <vt:lpstr>Helvetica Neue</vt:lpstr>
      <vt:lpstr>Wingdings</vt:lpstr>
      <vt:lpstr>默认设计模板</vt:lpstr>
      <vt:lpstr>Photoshop.Image.8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WWW.YlmF.CoM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Microsoft Office User</cp:lastModifiedBy>
  <cp:revision>458</cp:revision>
  <dcterms:created xsi:type="dcterms:W3CDTF">2009-08-11T07:09:51Z</dcterms:created>
  <dcterms:modified xsi:type="dcterms:W3CDTF">2018-12-02T06:42:25Z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2052-11.1.0.7967</vt:lpwstr>
  </property>
</Properties>
</file>